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56" r:id="rId1"/>
    <p:sldMasterId id="2147483676" r:id="rId2"/>
  </p:sldMasterIdLst>
  <p:notesMasterIdLst>
    <p:notesMasterId r:id="rId55"/>
  </p:notesMasterIdLst>
  <p:sldIdLst>
    <p:sldId id="368" r:id="rId3"/>
    <p:sldId id="505" r:id="rId4"/>
    <p:sldId id="508" r:id="rId5"/>
    <p:sldId id="513" r:id="rId6"/>
    <p:sldId id="514" r:id="rId7"/>
    <p:sldId id="512" r:id="rId8"/>
    <p:sldId id="506" r:id="rId9"/>
    <p:sldId id="511" r:id="rId10"/>
    <p:sldId id="507" r:id="rId11"/>
    <p:sldId id="510" r:id="rId12"/>
    <p:sldId id="463" r:id="rId13"/>
    <p:sldId id="473" r:id="rId14"/>
    <p:sldId id="488" r:id="rId15"/>
    <p:sldId id="528" r:id="rId16"/>
    <p:sldId id="491" r:id="rId17"/>
    <p:sldId id="492" r:id="rId18"/>
    <p:sldId id="494" r:id="rId19"/>
    <p:sldId id="497" r:id="rId20"/>
    <p:sldId id="493" r:id="rId21"/>
    <p:sldId id="495" r:id="rId22"/>
    <p:sldId id="496" r:id="rId23"/>
    <p:sldId id="486" r:id="rId24"/>
    <p:sldId id="468" r:id="rId25"/>
    <p:sldId id="472" r:id="rId26"/>
    <p:sldId id="469" r:id="rId27"/>
    <p:sldId id="487" r:id="rId28"/>
    <p:sldId id="470" r:id="rId29"/>
    <p:sldId id="484" r:id="rId30"/>
    <p:sldId id="485" r:id="rId31"/>
    <p:sldId id="499" r:id="rId32"/>
    <p:sldId id="478" r:id="rId33"/>
    <p:sldId id="476" r:id="rId34"/>
    <p:sldId id="474" r:id="rId35"/>
    <p:sldId id="479" r:id="rId36"/>
    <p:sldId id="480" r:id="rId37"/>
    <p:sldId id="481" r:id="rId38"/>
    <p:sldId id="477" r:id="rId39"/>
    <p:sldId id="482" r:id="rId40"/>
    <p:sldId id="467" r:id="rId41"/>
    <p:sldId id="498" r:id="rId42"/>
    <p:sldId id="462" r:id="rId43"/>
    <p:sldId id="461" r:id="rId44"/>
    <p:sldId id="464" r:id="rId45"/>
    <p:sldId id="459" r:id="rId46"/>
    <p:sldId id="502" r:id="rId47"/>
    <p:sldId id="503" r:id="rId48"/>
    <p:sldId id="504" r:id="rId49"/>
    <p:sldId id="501" r:id="rId50"/>
    <p:sldId id="465" r:id="rId51"/>
    <p:sldId id="483" r:id="rId52"/>
    <p:sldId id="450" r:id="rId53"/>
    <p:sldId id="456" r:id="rId5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00FF00"/>
    <a:srgbClr val="FFFFFF"/>
    <a:srgbClr val="FFA6A6"/>
    <a:srgbClr val="F30C1A"/>
    <a:srgbClr val="45546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301"/>
    <p:restoredTop sz="92974"/>
  </p:normalViewPr>
  <p:slideViewPr>
    <p:cSldViewPr snapToGrid="0" snapToObjects="1">
      <p:cViewPr varScale="1">
        <p:scale>
          <a:sx n="84" d="100"/>
          <a:sy n="84" d="100"/>
        </p:scale>
        <p:origin x="216" y="472"/>
      </p:cViewPr>
      <p:guideLst/>
    </p:cSldViewPr>
  </p:slideViewPr>
  <p:notesTextViewPr>
    <p:cViewPr>
      <p:scale>
        <a:sx n="20" d="100"/>
        <a:sy n="2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theme" Target="theme/theme1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viewProps" Target="viewProp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4CB150-5194-DD49-8A85-435786067C1E}" type="datetimeFigureOut">
              <a:rPr lang="en-US" smtClean="0"/>
              <a:t>11/17/19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7484D8-9EA4-D248-98EE-75F521D80C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9376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7484D8-9EA4-D248-98EE-75F521D80C9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6019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F5E48-8C8D-E345-8876-9C9E64CE9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67421F3-8744-9948-86F7-2B35396B098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QuTech Seminar: Protocol Design Considerations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58A0BF-9EF4-8846-BC14-4B4083FA9FE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1B93961-DF7A-7041-8038-0408F7E7278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11ED42-B668-D34E-9EE8-3F9528ED36CD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22-Nov-2019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4B6993D-3A93-6243-A60E-E50D2CF51E1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9575" y="1179513"/>
            <a:ext cx="11333163" cy="50530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710072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F5E48-8C8D-E345-8876-9C9E64CE9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67421F3-8744-9948-86F7-2B35396B098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QuTech Seminar: Protocol Design Considerations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58A0BF-9EF4-8846-BC14-4B4083FA9FE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1B93961-DF7A-7041-8038-0408F7E7278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11ED42-B668-D34E-9EE8-3F9528ED36CD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22-Nov-2019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61653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94D115-5B3A-7444-AFC6-EB08831B9F8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248" y="301003"/>
            <a:ext cx="11374611" cy="997315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66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Book" panose="02000503020000020003" pitchFamily="2" charset="0"/>
              </a:defRPr>
            </a:lvl1pPr>
          </a:lstStyle>
          <a:p>
            <a:r>
              <a:rPr lang="en-US" dirty="0"/>
              <a:t>P4: Programmable </a:t>
            </a:r>
            <a:r>
              <a:rPr lang="en-US" dirty="0" err="1"/>
              <a:t>Dataplane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D40EDA-893E-014C-BDD9-68920580489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2140" y="1298318"/>
            <a:ext cx="9424781" cy="57675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Book" panose="02000503020000020003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QuTech Delft</a:t>
            </a:r>
          </a:p>
          <a:p>
            <a:r>
              <a:rPr lang="en-US" dirty="0"/>
              <a:t>© Bruno Rijsman, </a:t>
            </a:r>
            <a:r>
              <a:rPr lang="en-US" dirty="0" err="1"/>
              <a:t>brunorijsman@gmail.com</a:t>
            </a:r>
            <a:r>
              <a:rPr lang="en-US" dirty="0"/>
              <a:t>, 12 September 2019 v1</a:t>
            </a:r>
          </a:p>
        </p:txBody>
      </p:sp>
    </p:spTree>
    <p:extLst>
      <p:ext uri="{BB962C8B-B14F-4D97-AF65-F5344CB8AC3E}">
        <p14:creationId xmlns:p14="http://schemas.microsoft.com/office/powerpoint/2010/main" val="18097786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94D115-5B3A-7444-AFC6-EB08831B9F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4537" y="1366236"/>
            <a:ext cx="11742821" cy="997315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6600">
                <a:solidFill>
                  <a:schemeClr val="tx1"/>
                </a:solidFill>
                <a:effectLst/>
                <a:latin typeface="Avenir Book" panose="02000503020000020003" pitchFamily="2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75826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E9A3220-FDEA-9841-A9E4-1B7B89974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073" y="331619"/>
            <a:ext cx="11333746" cy="7391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4A365C-DB8B-494C-9245-A406D049DB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9073" y="1239258"/>
            <a:ext cx="11333747" cy="49377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341328E-D2F5-D140-9BE0-63B73FACED6B}"/>
              </a:ext>
            </a:extLst>
          </p:cNvPr>
          <p:cNvCxnSpPr>
            <a:cxnSpLocks/>
          </p:cNvCxnSpPr>
          <p:nvPr userDrawn="1"/>
        </p:nvCxnSpPr>
        <p:spPr>
          <a:xfrm>
            <a:off x="0" y="1055077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C454298E-74A7-2B4F-86E6-4FF8CB284A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768641" y="6356350"/>
            <a:ext cx="853039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venir Book" panose="02000503020000020003" pitchFamily="2" charset="0"/>
              </a:defRPr>
            </a:lvl1pPr>
          </a:lstStyle>
          <a:p>
            <a:r>
              <a:rPr lang="en-US"/>
              <a:t>QuTech Seminar: Protocol Design Considerations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1E91DD20-6356-0244-8BCC-FCE6011DC9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423359" y="6356350"/>
            <a:ext cx="13194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venir Book" panose="02000503020000020003" pitchFamily="2" charset="0"/>
              </a:defRPr>
            </a:lvl1pPr>
          </a:lstStyle>
          <a:p>
            <a:fld id="{F1B93961-DF7A-7041-8038-0408F7E7278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A335BBD6-46AF-1C42-9684-9098412A01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09073" y="6343818"/>
            <a:ext cx="125128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venir Book" panose="02000503020000020003" pitchFamily="2" charset="0"/>
              </a:defRPr>
            </a:lvl1pPr>
          </a:lstStyle>
          <a:p>
            <a:r>
              <a:rPr lang="en-US"/>
              <a:t>22-Nov-2019</a:t>
            </a:r>
          </a:p>
        </p:txBody>
      </p:sp>
    </p:spTree>
    <p:extLst>
      <p:ext uri="{BB962C8B-B14F-4D97-AF65-F5344CB8AC3E}">
        <p14:creationId xmlns:p14="http://schemas.microsoft.com/office/powerpoint/2010/main" val="33345759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venir Book" panose="02000503020000020003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venir Book" panose="02000503020000020003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venir Book" panose="02000503020000020003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venir Book" panose="02000503020000020003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venir Book" panose="02000503020000020003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venir Book" panose="02000503020000020003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593970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8" r:id="rId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wired.com/2014/08/isp-bitcoin-theft/" TargetMode="Externa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tif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uniper.net/documentation/en_US/junos/information-products/pathway-pages/cos/config-guide-hierarchical-cos.pdf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tif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hannaypublications.com/portfolio/wp-content/uploads/2016/02/AppliedComms_A2.pdf" TargetMode="Externa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hyperlink" Target="https://datatracker.ietf.org/meeting/102/materials/slides-102-rtgarea-those-who-do-not-learn-history-are-doomed-to-repeat-it-00" TargetMode="Externa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securitytracker.com/id/1031009" TargetMode="Externa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DE9B70-CB96-144B-9BF2-4E70205F22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9268" y="5283708"/>
            <a:ext cx="11746970" cy="997315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bg1"/>
                </a:solidFill>
                <a:effectLst/>
              </a:rPr>
              <a:t>Protocol Design Considerations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8444A51-9B3E-9246-9572-D5F2E91515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5762" y="6088843"/>
            <a:ext cx="11374611" cy="769157"/>
          </a:xfrm>
        </p:spPr>
        <p:txBody>
          <a:bodyPr anchor="t" anchorCtr="0"/>
          <a:lstStyle/>
          <a:p>
            <a:r>
              <a:rPr lang="en-US" dirty="0">
                <a:solidFill>
                  <a:schemeClr val="bg1"/>
                </a:solidFill>
                <a:effectLst/>
              </a:rPr>
              <a:t>Version 1, Presented at QuTech (Delft) on 22 November 2019</a:t>
            </a:r>
          </a:p>
        </p:txBody>
      </p:sp>
    </p:spTree>
    <p:extLst>
      <p:ext uri="{BB962C8B-B14F-4D97-AF65-F5344CB8AC3E}">
        <p14:creationId xmlns:p14="http://schemas.microsoft.com/office/powerpoint/2010/main" val="19048939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00336-767B-5848-B9DE-5E53766D77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8694" y="1671106"/>
            <a:ext cx="11374611" cy="3525734"/>
          </a:xfrm>
        </p:spPr>
        <p:txBody>
          <a:bodyPr>
            <a:normAutofit fontScale="90000"/>
          </a:bodyPr>
          <a:lstStyle/>
          <a:p>
            <a:r>
              <a:rPr lang="en-US" sz="2700" dirty="0">
                <a:solidFill>
                  <a:schemeClr val="bg1">
                    <a:lumMod val="65000"/>
                  </a:schemeClr>
                </a:solidFill>
              </a:rPr>
              <a:t>A true story</a:t>
            </a:r>
            <a:br>
              <a:rPr lang="en-US" sz="2700" dirty="0">
                <a:solidFill>
                  <a:schemeClr val="bg1">
                    <a:lumMod val="65000"/>
                  </a:schemeClr>
                </a:solidFill>
              </a:rPr>
            </a:br>
            <a:br>
              <a:rPr lang="en-US" sz="2700" dirty="0"/>
            </a:br>
            <a:r>
              <a:rPr lang="en-US" sz="5400" dirty="0"/>
              <a:t>Lack of a specific type of security in BGP (origin validation) helped hackers to rob a bitcoin bank.</a:t>
            </a:r>
            <a:br>
              <a:rPr lang="en-US" sz="5400" dirty="0"/>
            </a:br>
            <a:br>
              <a:rPr lang="en-US" sz="5400" dirty="0"/>
            </a:br>
            <a:endParaRPr lang="en-US" sz="2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F541950-F0CC-E842-B9A4-44A80721C98A}"/>
              </a:ext>
            </a:extLst>
          </p:cNvPr>
          <p:cNvSpPr/>
          <p:nvPr/>
        </p:nvSpPr>
        <p:spPr>
          <a:xfrm>
            <a:off x="2886497" y="5892000"/>
            <a:ext cx="49996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https://www.wired.com/2014/08/isp-bitcoin-theft/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98851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00336-767B-5848-B9DE-5E53766D77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2447" y="1671105"/>
            <a:ext cx="11707106" cy="3470737"/>
          </a:xfrm>
        </p:spPr>
        <p:txBody>
          <a:bodyPr>
            <a:normAutofit/>
          </a:bodyPr>
          <a:lstStyle/>
          <a:p>
            <a:r>
              <a:rPr lang="en-US" sz="5400" dirty="0"/>
              <a:t>Flow control</a:t>
            </a:r>
            <a:br>
              <a:rPr lang="en-US" sz="5400" dirty="0"/>
            </a:br>
            <a:r>
              <a:rPr lang="en-US" sz="5400" dirty="0"/>
              <a:t>Congestion control</a:t>
            </a:r>
            <a:br>
              <a:rPr lang="en-US" sz="5400" dirty="0"/>
            </a:br>
            <a:r>
              <a:rPr lang="en-US" sz="5400" dirty="0"/>
              <a:t>Error control (reliability)</a:t>
            </a:r>
            <a:br>
              <a:rPr lang="en-US" sz="2000" dirty="0"/>
            </a:br>
            <a:br>
              <a:rPr lang="en-US" sz="2000" dirty="0"/>
            </a:b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Don’t mix them up: not in your mind and not in your protocol.</a:t>
            </a:r>
          </a:p>
        </p:txBody>
      </p:sp>
    </p:spTree>
    <p:extLst>
      <p:ext uri="{BB962C8B-B14F-4D97-AF65-F5344CB8AC3E}">
        <p14:creationId xmlns:p14="http://schemas.microsoft.com/office/powerpoint/2010/main" val="12600460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7E5498D-F4E4-7944-8B1F-9A5AE42296CA}"/>
              </a:ext>
            </a:extLst>
          </p:cNvPr>
          <p:cNvCxnSpPr>
            <a:cxnSpLocks/>
          </p:cNvCxnSpPr>
          <p:nvPr/>
        </p:nvCxnSpPr>
        <p:spPr>
          <a:xfrm flipH="1">
            <a:off x="1483206" y="3520735"/>
            <a:ext cx="8275318" cy="0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Flow control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8E265E8-DFB0-BC4F-8845-BFFC852C54DB}"/>
              </a:ext>
            </a:extLst>
          </p:cNvPr>
          <p:cNvSpPr txBox="1"/>
          <p:nvPr/>
        </p:nvSpPr>
        <p:spPr>
          <a:xfrm>
            <a:off x="219808" y="1308729"/>
            <a:ext cx="11588261" cy="1331528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3600" dirty="0">
                <a:latin typeface="Avenir Book" panose="02000503020000020003" pitchFamily="2" charset="0"/>
              </a:rPr>
              <a:t>Make sure sender does not produce data faster</a:t>
            </a:r>
          </a:p>
          <a:p>
            <a:pPr algn="ctr"/>
            <a:r>
              <a:rPr lang="en-US" sz="3600" dirty="0">
                <a:latin typeface="Avenir Book" panose="02000503020000020003" pitchFamily="2" charset="0"/>
              </a:rPr>
              <a:t>than receiver can consume them.</a:t>
            </a:r>
          </a:p>
        </p:txBody>
      </p:sp>
      <p:pic>
        <p:nvPicPr>
          <p:cNvPr id="23" name="Picture 18" descr="Mplain">
            <a:extLst>
              <a:ext uri="{FF2B5EF4-FFF2-40B4-BE49-F238E27FC236}">
                <a16:creationId xmlns:a16="http://schemas.microsoft.com/office/drawing/2014/main" id="{3D71DBE1-0007-1340-BC9E-DDBD7C7F30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3779" y="3109195"/>
            <a:ext cx="864209" cy="823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18" descr="Mplain">
            <a:extLst>
              <a:ext uri="{FF2B5EF4-FFF2-40B4-BE49-F238E27FC236}">
                <a16:creationId xmlns:a16="http://schemas.microsoft.com/office/drawing/2014/main" id="{7CC8D8A2-CA0C-F944-8E6C-DF28CF0253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7248" y="3109195"/>
            <a:ext cx="864209" cy="823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632CD2B-4706-5A44-B498-FA62B7C2C2A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r="6992" b="12751"/>
          <a:stretch/>
        </p:blipFill>
        <p:spPr>
          <a:xfrm flipH="1">
            <a:off x="9050716" y="2878212"/>
            <a:ext cx="1275691" cy="12853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6FBB51-30C3-5745-9ECC-29C0370DF1A8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87965" y="2856168"/>
            <a:ext cx="1146554" cy="1146554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1584622-63C4-BA40-A000-18A3E8239594}"/>
              </a:ext>
            </a:extLst>
          </p:cNvPr>
          <p:cNvSpPr/>
          <p:nvPr/>
        </p:nvSpPr>
        <p:spPr>
          <a:xfrm>
            <a:off x="997045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ABBB045-E01C-F646-8F12-85DAC4B1B8BB}"/>
              </a:ext>
            </a:extLst>
          </p:cNvPr>
          <p:cNvSpPr/>
          <p:nvPr/>
        </p:nvSpPr>
        <p:spPr>
          <a:xfrm>
            <a:off x="1265611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0F71A60-60D4-8343-8D72-71763C4E37DC}"/>
              </a:ext>
            </a:extLst>
          </p:cNvPr>
          <p:cNvSpPr/>
          <p:nvPr/>
        </p:nvSpPr>
        <p:spPr>
          <a:xfrm>
            <a:off x="1534177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CC1B03A-202E-4D46-B1AE-D6C8DA2437A9}"/>
              </a:ext>
            </a:extLst>
          </p:cNvPr>
          <p:cNvSpPr/>
          <p:nvPr/>
        </p:nvSpPr>
        <p:spPr>
          <a:xfrm>
            <a:off x="1802743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060205C-C3A7-C445-98AA-A6BCF52F1B38}"/>
              </a:ext>
            </a:extLst>
          </p:cNvPr>
          <p:cNvSpPr/>
          <p:nvPr/>
        </p:nvSpPr>
        <p:spPr>
          <a:xfrm>
            <a:off x="2071309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43F6134-D572-0945-873C-957722EB3E72}"/>
              </a:ext>
            </a:extLst>
          </p:cNvPr>
          <p:cNvSpPr txBox="1"/>
          <p:nvPr/>
        </p:nvSpPr>
        <p:spPr>
          <a:xfrm>
            <a:off x="253855" y="5804123"/>
            <a:ext cx="11588261" cy="823379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</a:rPr>
              <a:t>Note: here it is the receiver that is not keeping up; the network can keep up fine.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FD9C68F-9A51-5B44-984C-ACD66F06FDA1}"/>
              </a:ext>
            </a:extLst>
          </p:cNvPr>
          <p:cNvSpPr/>
          <p:nvPr/>
        </p:nvSpPr>
        <p:spPr>
          <a:xfrm>
            <a:off x="2339875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D8E973A-EB16-1F4B-A1C6-627285041CAC}"/>
              </a:ext>
            </a:extLst>
          </p:cNvPr>
          <p:cNvSpPr/>
          <p:nvPr/>
        </p:nvSpPr>
        <p:spPr>
          <a:xfrm>
            <a:off x="2608441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3DE6D0F-FB7A-964F-AF74-C1ACD8FF7A6C}"/>
              </a:ext>
            </a:extLst>
          </p:cNvPr>
          <p:cNvSpPr/>
          <p:nvPr/>
        </p:nvSpPr>
        <p:spPr>
          <a:xfrm>
            <a:off x="2877007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DF09273-05F3-8844-A452-54B228CED2AF}"/>
              </a:ext>
            </a:extLst>
          </p:cNvPr>
          <p:cNvSpPr/>
          <p:nvPr/>
        </p:nvSpPr>
        <p:spPr>
          <a:xfrm>
            <a:off x="3145573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A67643D-C8EA-BB49-A5EC-3C5684E004F1}"/>
              </a:ext>
            </a:extLst>
          </p:cNvPr>
          <p:cNvSpPr/>
          <p:nvPr/>
        </p:nvSpPr>
        <p:spPr>
          <a:xfrm>
            <a:off x="3414139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D383C8FA-F3FD-814F-8B6B-E73A5C27FA5E}"/>
              </a:ext>
            </a:extLst>
          </p:cNvPr>
          <p:cNvSpPr/>
          <p:nvPr/>
        </p:nvSpPr>
        <p:spPr>
          <a:xfrm>
            <a:off x="3682705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5021E4C-F758-9044-A490-DDED635E6B5F}"/>
              </a:ext>
            </a:extLst>
          </p:cNvPr>
          <p:cNvSpPr/>
          <p:nvPr/>
        </p:nvSpPr>
        <p:spPr>
          <a:xfrm>
            <a:off x="3951271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177154BC-0D46-4B49-A118-938F00F506BF}"/>
              </a:ext>
            </a:extLst>
          </p:cNvPr>
          <p:cNvSpPr/>
          <p:nvPr/>
        </p:nvSpPr>
        <p:spPr>
          <a:xfrm>
            <a:off x="4219837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3240500F-E48A-AD48-9242-E603BEA07D8E}"/>
              </a:ext>
            </a:extLst>
          </p:cNvPr>
          <p:cNvSpPr/>
          <p:nvPr/>
        </p:nvSpPr>
        <p:spPr>
          <a:xfrm>
            <a:off x="4488403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AB3911F2-E9A9-E94C-8BF5-85A376492F8A}"/>
              </a:ext>
            </a:extLst>
          </p:cNvPr>
          <p:cNvSpPr/>
          <p:nvPr/>
        </p:nvSpPr>
        <p:spPr>
          <a:xfrm>
            <a:off x="4756969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EA22E86B-0062-9345-91B3-0A967E9BE203}"/>
              </a:ext>
            </a:extLst>
          </p:cNvPr>
          <p:cNvSpPr/>
          <p:nvPr/>
        </p:nvSpPr>
        <p:spPr>
          <a:xfrm>
            <a:off x="5025535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84287B65-A15D-EC4F-ABFF-E82305581CAC}"/>
              </a:ext>
            </a:extLst>
          </p:cNvPr>
          <p:cNvSpPr/>
          <p:nvPr/>
        </p:nvSpPr>
        <p:spPr>
          <a:xfrm>
            <a:off x="5294101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321FA644-BAEC-5D4F-A91F-0B40ABDF69E5}"/>
              </a:ext>
            </a:extLst>
          </p:cNvPr>
          <p:cNvSpPr/>
          <p:nvPr/>
        </p:nvSpPr>
        <p:spPr>
          <a:xfrm>
            <a:off x="5562667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0F70A9A7-1663-BB46-825F-350A5F238110}"/>
              </a:ext>
            </a:extLst>
          </p:cNvPr>
          <p:cNvSpPr/>
          <p:nvPr/>
        </p:nvSpPr>
        <p:spPr>
          <a:xfrm>
            <a:off x="5831233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080B1EE-FAF3-5742-8A0B-78158A0C95F1}"/>
              </a:ext>
            </a:extLst>
          </p:cNvPr>
          <p:cNvSpPr/>
          <p:nvPr/>
        </p:nvSpPr>
        <p:spPr>
          <a:xfrm>
            <a:off x="6099799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DA749EC2-DE7D-D940-8CAE-113087FA7244}"/>
              </a:ext>
            </a:extLst>
          </p:cNvPr>
          <p:cNvSpPr/>
          <p:nvPr/>
        </p:nvSpPr>
        <p:spPr>
          <a:xfrm>
            <a:off x="6368365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3904526E-AA83-9746-9D66-CCFA175BF8B8}"/>
              </a:ext>
            </a:extLst>
          </p:cNvPr>
          <p:cNvSpPr/>
          <p:nvPr/>
        </p:nvSpPr>
        <p:spPr>
          <a:xfrm>
            <a:off x="6636931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6EB27265-0101-5543-8E15-673EB87279D1}"/>
              </a:ext>
            </a:extLst>
          </p:cNvPr>
          <p:cNvSpPr/>
          <p:nvPr/>
        </p:nvSpPr>
        <p:spPr>
          <a:xfrm>
            <a:off x="6905497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2D28F197-3CFE-9348-B2F4-DE24F0FDD194}"/>
              </a:ext>
            </a:extLst>
          </p:cNvPr>
          <p:cNvSpPr/>
          <p:nvPr/>
        </p:nvSpPr>
        <p:spPr>
          <a:xfrm>
            <a:off x="7174063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D55C4CD9-1EF4-0948-8AC0-5B5E1E6625A1}"/>
              </a:ext>
            </a:extLst>
          </p:cNvPr>
          <p:cNvSpPr/>
          <p:nvPr/>
        </p:nvSpPr>
        <p:spPr>
          <a:xfrm>
            <a:off x="7442629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E74BF289-D927-5848-9942-DF0FB0C01376}"/>
              </a:ext>
            </a:extLst>
          </p:cNvPr>
          <p:cNvSpPr/>
          <p:nvPr/>
        </p:nvSpPr>
        <p:spPr>
          <a:xfrm>
            <a:off x="7711195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3EB4BF8F-ABDB-2943-B96F-6E55227958F7}"/>
              </a:ext>
            </a:extLst>
          </p:cNvPr>
          <p:cNvSpPr/>
          <p:nvPr/>
        </p:nvSpPr>
        <p:spPr>
          <a:xfrm>
            <a:off x="7979761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53675561-EA8D-B14E-BCE9-16219F50F102}"/>
              </a:ext>
            </a:extLst>
          </p:cNvPr>
          <p:cNvSpPr/>
          <p:nvPr/>
        </p:nvSpPr>
        <p:spPr>
          <a:xfrm>
            <a:off x="8248327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E6A19EC2-9D1E-8746-8A3A-B7C9D847F54A}"/>
              </a:ext>
            </a:extLst>
          </p:cNvPr>
          <p:cNvSpPr/>
          <p:nvPr/>
        </p:nvSpPr>
        <p:spPr>
          <a:xfrm>
            <a:off x="8516893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882A023C-FA6D-0A49-B122-0B10F163FCB3}"/>
              </a:ext>
            </a:extLst>
          </p:cNvPr>
          <p:cNvSpPr/>
          <p:nvPr/>
        </p:nvSpPr>
        <p:spPr>
          <a:xfrm>
            <a:off x="8785459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09D7FB14-F2BB-CC4C-8E6B-8E7D9480E842}"/>
              </a:ext>
            </a:extLst>
          </p:cNvPr>
          <p:cNvSpPr/>
          <p:nvPr/>
        </p:nvSpPr>
        <p:spPr>
          <a:xfrm>
            <a:off x="9054025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34394555-6073-B642-8670-5F4ED5A3393A}"/>
              </a:ext>
            </a:extLst>
          </p:cNvPr>
          <p:cNvSpPr/>
          <p:nvPr/>
        </p:nvSpPr>
        <p:spPr>
          <a:xfrm>
            <a:off x="9322591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02333511-5D09-2C43-ABEB-94C6CC017AA1}"/>
              </a:ext>
            </a:extLst>
          </p:cNvPr>
          <p:cNvSpPr/>
          <p:nvPr/>
        </p:nvSpPr>
        <p:spPr>
          <a:xfrm>
            <a:off x="9591157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05EEB872-7F29-024A-9A96-A83BCF6ADBDE}"/>
              </a:ext>
            </a:extLst>
          </p:cNvPr>
          <p:cNvSpPr/>
          <p:nvPr/>
        </p:nvSpPr>
        <p:spPr>
          <a:xfrm>
            <a:off x="10128287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1C4F675-6BE8-6742-893B-E5176DD4AD01}"/>
              </a:ext>
            </a:extLst>
          </p:cNvPr>
          <p:cNvGrpSpPr/>
          <p:nvPr/>
        </p:nvGrpSpPr>
        <p:grpSpPr>
          <a:xfrm>
            <a:off x="9033651" y="4257234"/>
            <a:ext cx="816447" cy="331152"/>
            <a:chOff x="8442959" y="2961461"/>
            <a:chExt cx="1021931" cy="331152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F17B4C8-6544-3241-B56F-2E498791A058}"/>
                </a:ext>
              </a:extLst>
            </p:cNvPr>
            <p:cNvCxnSpPr/>
            <p:nvPr/>
          </p:nvCxnSpPr>
          <p:spPr>
            <a:xfrm>
              <a:off x="8442959" y="2961461"/>
              <a:ext cx="1021931" cy="0"/>
            </a:xfrm>
            <a:prstGeom prst="line">
              <a:avLst/>
            </a:prstGeom>
            <a:solidFill>
              <a:schemeClr val="accent2"/>
            </a:solidFill>
            <a:ln w="25400" cap="rnd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238A047-7652-4B4E-A4D2-1812EB222608}"/>
                </a:ext>
              </a:extLst>
            </p:cNvPr>
            <p:cNvCxnSpPr/>
            <p:nvPr/>
          </p:nvCxnSpPr>
          <p:spPr>
            <a:xfrm>
              <a:off x="8442959" y="3292613"/>
              <a:ext cx="1021931" cy="0"/>
            </a:xfrm>
            <a:prstGeom prst="line">
              <a:avLst/>
            </a:prstGeom>
            <a:solidFill>
              <a:schemeClr val="accent2"/>
            </a:solidFill>
            <a:ln w="25400" cap="rnd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32D7E9B8-A82E-C148-BC88-327603028DD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464890" y="2961461"/>
              <a:ext cx="0" cy="331152"/>
            </a:xfrm>
            <a:prstGeom prst="line">
              <a:avLst/>
            </a:prstGeom>
            <a:solidFill>
              <a:schemeClr val="accent2"/>
            </a:solidFill>
            <a:ln w="25400" cap="rnd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74" name="Rectangle 73">
            <a:extLst>
              <a:ext uri="{FF2B5EF4-FFF2-40B4-BE49-F238E27FC236}">
                <a16:creationId xmlns:a16="http://schemas.microsoft.com/office/drawing/2014/main" id="{32176772-6FDE-554E-AED4-717903E912D2}"/>
              </a:ext>
            </a:extLst>
          </p:cNvPr>
          <p:cNvSpPr/>
          <p:nvPr/>
        </p:nvSpPr>
        <p:spPr>
          <a:xfrm>
            <a:off x="10539986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EE7B29DB-A99C-C24C-9149-E40AD02B53C1}"/>
              </a:ext>
            </a:extLst>
          </p:cNvPr>
          <p:cNvSpPr/>
          <p:nvPr/>
        </p:nvSpPr>
        <p:spPr>
          <a:xfrm>
            <a:off x="10951685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F3970CFF-E201-1F49-9875-17C6D937C034}"/>
              </a:ext>
            </a:extLst>
          </p:cNvPr>
          <p:cNvSpPr/>
          <p:nvPr/>
        </p:nvSpPr>
        <p:spPr>
          <a:xfrm rot="1778684">
            <a:off x="9890367" y="4651663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607B7C7F-1DB1-4E4B-B22D-0329573BA17C}"/>
              </a:ext>
            </a:extLst>
          </p:cNvPr>
          <p:cNvSpPr/>
          <p:nvPr/>
        </p:nvSpPr>
        <p:spPr>
          <a:xfrm rot="1778684">
            <a:off x="10195587" y="4821484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BE05320D-E9F8-094D-9342-CE5A646C5FB3}"/>
              </a:ext>
            </a:extLst>
          </p:cNvPr>
          <p:cNvSpPr txBox="1"/>
          <p:nvPr/>
        </p:nvSpPr>
        <p:spPr>
          <a:xfrm>
            <a:off x="985797" y="4490800"/>
            <a:ext cx="3389061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en-US" dirty="0">
                <a:latin typeface="Avenir Book" panose="02000503020000020003" pitchFamily="2" charset="0"/>
              </a:rPr>
              <a:t>Send 5 packets per second (</a:t>
            </a:r>
            <a:r>
              <a:rPr lang="en-US" dirty="0" err="1">
                <a:latin typeface="Avenir Book" panose="02000503020000020003" pitchFamily="2" charset="0"/>
              </a:rPr>
              <a:t>pps</a:t>
            </a:r>
            <a:r>
              <a:rPr lang="en-US" dirty="0">
                <a:latin typeface="Avenir Book" panose="02000503020000020003" pitchFamily="2" charset="0"/>
              </a:rPr>
              <a:t>)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6120DEA7-77F0-184F-8476-F2D3AAFEF37F}"/>
              </a:ext>
            </a:extLst>
          </p:cNvPr>
          <p:cNvSpPr txBox="1"/>
          <p:nvPr/>
        </p:nvSpPr>
        <p:spPr>
          <a:xfrm>
            <a:off x="10083515" y="3875790"/>
            <a:ext cx="1659304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en-US" dirty="0">
                <a:latin typeface="Avenir Book" panose="02000503020000020003" pitchFamily="2" charset="0"/>
              </a:rPr>
              <a:t>Consume 3 </a:t>
            </a:r>
            <a:r>
              <a:rPr lang="en-US" dirty="0" err="1">
                <a:latin typeface="Avenir Book" panose="02000503020000020003" pitchFamily="2" charset="0"/>
              </a:rPr>
              <a:t>pps</a:t>
            </a:r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EA42FABD-EB3C-A243-9E37-DEE3948A43D5}"/>
              </a:ext>
            </a:extLst>
          </p:cNvPr>
          <p:cNvSpPr txBox="1"/>
          <p:nvPr/>
        </p:nvSpPr>
        <p:spPr>
          <a:xfrm>
            <a:off x="10083515" y="5041010"/>
            <a:ext cx="1659304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en-US" dirty="0">
                <a:latin typeface="Avenir Book" panose="02000503020000020003" pitchFamily="2" charset="0"/>
              </a:rPr>
              <a:t>Drop 2 </a:t>
            </a:r>
            <a:r>
              <a:rPr lang="en-US" dirty="0" err="1">
                <a:latin typeface="Avenir Book" panose="02000503020000020003" pitchFamily="2" charset="0"/>
              </a:rPr>
              <a:t>pps</a:t>
            </a:r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E3A7148-3A55-A641-9FDF-83E931EC00BD}"/>
              </a:ext>
            </a:extLst>
          </p:cNvPr>
          <p:cNvSpPr txBox="1"/>
          <p:nvPr/>
        </p:nvSpPr>
        <p:spPr>
          <a:xfrm>
            <a:off x="5808033" y="4958953"/>
            <a:ext cx="3444112" cy="8838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Receive buffer overflows.</a:t>
            </a:r>
          </a:p>
          <a:p>
            <a:pPr algn="ctr"/>
            <a:r>
              <a:rPr lang="en-US" sz="1600" dirty="0">
                <a:latin typeface="Avenir Book" panose="02000503020000020003" pitchFamily="2" charset="0"/>
              </a:rPr>
              <a:t>Buffer can absorb bursts but not sustained rate difference.</a:t>
            </a:r>
          </a:p>
        </p:txBody>
      </p: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8DDF955A-3CF7-B14B-AB2A-675551846527}"/>
              </a:ext>
            </a:extLst>
          </p:cNvPr>
          <p:cNvCxnSpPr>
            <a:cxnSpLocks/>
          </p:cNvCxnSpPr>
          <p:nvPr/>
        </p:nvCxnSpPr>
        <p:spPr>
          <a:xfrm flipV="1">
            <a:off x="9143236" y="4646212"/>
            <a:ext cx="0" cy="312741"/>
          </a:xfrm>
          <a:prstGeom prst="straightConnector1">
            <a:avLst/>
          </a:prstGeom>
          <a:ln cap="rnd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12281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Flow control approaches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BAC67B-B01D-F342-A6AB-41B51A5E80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9575" y="1179513"/>
            <a:ext cx="11333243" cy="534686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General principle: make the data arrive more slowly</a:t>
            </a:r>
          </a:p>
          <a:p>
            <a:r>
              <a:rPr lang="en-US" dirty="0"/>
              <a:t>Delay-insensitive traffic</a:t>
            </a:r>
          </a:p>
          <a:p>
            <a:pPr lvl="1"/>
            <a:r>
              <a:rPr lang="en-US" dirty="0"/>
              <a:t>It is okay to receive data later</a:t>
            </a:r>
          </a:p>
          <a:p>
            <a:pPr lvl="1"/>
            <a:r>
              <a:rPr lang="en-US" dirty="0"/>
              <a:t>Web pages, file transfer, e-mail, …</a:t>
            </a:r>
          </a:p>
          <a:p>
            <a:pPr lvl="1"/>
            <a:r>
              <a:rPr lang="en-US" dirty="0"/>
              <a:t>Receiver makes the sender slow down</a:t>
            </a:r>
          </a:p>
          <a:p>
            <a:pPr lvl="1"/>
            <a:r>
              <a:rPr lang="en-US" dirty="0"/>
              <a:t>Requires ability to back-pressure sending application to send data slower</a:t>
            </a:r>
          </a:p>
          <a:p>
            <a:pPr lvl="1"/>
            <a:r>
              <a:rPr lang="en-US" dirty="0"/>
              <a:t>Typical approach: </a:t>
            </a:r>
            <a:r>
              <a:rPr lang="en-US" b="1" dirty="0"/>
              <a:t>sliding window</a:t>
            </a:r>
            <a:r>
              <a:rPr lang="en-US" dirty="0"/>
              <a:t> (e.g. spinner       waiting to load webpage)</a:t>
            </a:r>
            <a:endParaRPr lang="en-US" b="1" dirty="0"/>
          </a:p>
          <a:p>
            <a:r>
              <a:rPr lang="en-US" dirty="0"/>
              <a:t>Delay-sensitive traffic</a:t>
            </a:r>
          </a:p>
          <a:p>
            <a:pPr lvl="1"/>
            <a:r>
              <a:rPr lang="en-US" dirty="0"/>
              <a:t>It is not okay to receive data later</a:t>
            </a:r>
          </a:p>
          <a:p>
            <a:pPr lvl="1"/>
            <a:r>
              <a:rPr lang="en-US" dirty="0"/>
              <a:t>Voice, live video, video on demand, …</a:t>
            </a:r>
          </a:p>
          <a:p>
            <a:pPr lvl="1"/>
            <a:r>
              <a:rPr lang="en-US" dirty="0"/>
              <a:t>Receiver makes the send send less data</a:t>
            </a:r>
          </a:p>
          <a:p>
            <a:pPr lvl="1"/>
            <a:r>
              <a:rPr lang="en-US" dirty="0"/>
              <a:t>Requires ability to back-pressure sending application to send less data</a:t>
            </a:r>
          </a:p>
          <a:p>
            <a:pPr lvl="1"/>
            <a:r>
              <a:rPr lang="en-US" dirty="0">
                <a:sym typeface="Wingdings" pitchFamily="2" charset="2"/>
              </a:rPr>
              <a:t>Typical approach: </a:t>
            </a:r>
            <a:r>
              <a:rPr lang="en-US" b="1" dirty="0">
                <a:sym typeface="Wingdings" pitchFamily="2" charset="2"/>
              </a:rPr>
              <a:t>adaptive encoding</a:t>
            </a:r>
            <a:r>
              <a:rPr lang="en-US" dirty="0">
                <a:sym typeface="Wingdings" pitchFamily="2" charset="2"/>
              </a:rPr>
              <a:t> (e.g. fuzzy video in Netflix)</a:t>
            </a:r>
            <a:endParaRPr lang="en-US" sz="2800" dirty="0"/>
          </a:p>
          <a:p>
            <a:pPr lvl="1"/>
            <a:endParaRPr lang="en-US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8A437D-A4B6-8349-94E0-6B55B7E209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5220" y="3383280"/>
            <a:ext cx="510540" cy="510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2714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7E5498D-F4E4-7944-8B1F-9A5AE42296CA}"/>
              </a:ext>
            </a:extLst>
          </p:cNvPr>
          <p:cNvCxnSpPr>
            <a:cxnSpLocks/>
          </p:cNvCxnSpPr>
          <p:nvPr/>
        </p:nvCxnSpPr>
        <p:spPr>
          <a:xfrm flipH="1">
            <a:off x="1996440" y="3520735"/>
            <a:ext cx="7315200" cy="0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Flow control in quantum network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8E265E8-DFB0-BC4F-8845-BFFC852C54DB}"/>
              </a:ext>
            </a:extLst>
          </p:cNvPr>
          <p:cNvSpPr txBox="1"/>
          <p:nvPr/>
        </p:nvSpPr>
        <p:spPr>
          <a:xfrm>
            <a:off x="219808" y="1308729"/>
            <a:ext cx="11588261" cy="1331528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3600" dirty="0">
                <a:latin typeface="Avenir Book" panose="02000503020000020003" pitchFamily="2" charset="0"/>
              </a:rPr>
              <a:t>Make sure sender does not produce </a:t>
            </a:r>
            <a:r>
              <a:rPr lang="en-US" sz="3600" b="1" dirty="0">
                <a:latin typeface="Avenir Book" panose="02000503020000020003" pitchFamily="2" charset="0"/>
              </a:rPr>
              <a:t>qubits</a:t>
            </a:r>
            <a:r>
              <a:rPr lang="en-US" sz="3600" dirty="0">
                <a:latin typeface="Avenir Book" panose="02000503020000020003" pitchFamily="2" charset="0"/>
              </a:rPr>
              <a:t> faster</a:t>
            </a:r>
          </a:p>
          <a:p>
            <a:pPr algn="ctr"/>
            <a:r>
              <a:rPr lang="en-US" sz="3600" dirty="0">
                <a:latin typeface="Avenir Book" panose="02000503020000020003" pitchFamily="2" charset="0"/>
              </a:rPr>
              <a:t>than receiver can consume them.</a:t>
            </a:r>
          </a:p>
        </p:txBody>
      </p:sp>
      <p:pic>
        <p:nvPicPr>
          <p:cNvPr id="23" name="Picture 18" descr="Mplain">
            <a:extLst>
              <a:ext uri="{FF2B5EF4-FFF2-40B4-BE49-F238E27FC236}">
                <a16:creationId xmlns:a16="http://schemas.microsoft.com/office/drawing/2014/main" id="{3D71DBE1-0007-1340-BC9E-DDBD7C7F30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3779" y="3109195"/>
            <a:ext cx="864209" cy="823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18" descr="Mplain">
            <a:extLst>
              <a:ext uri="{FF2B5EF4-FFF2-40B4-BE49-F238E27FC236}">
                <a16:creationId xmlns:a16="http://schemas.microsoft.com/office/drawing/2014/main" id="{7CC8D8A2-CA0C-F944-8E6C-DF28CF0253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7248" y="3109195"/>
            <a:ext cx="864209" cy="823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B5F5D06-C775-D045-BCFD-435B9ED4FD9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104236" y="3048489"/>
            <a:ext cx="914012" cy="914012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488E0FA6-2867-314F-90D7-EE80169600D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393092" y="3048489"/>
            <a:ext cx="914012" cy="914012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68874D61-76DB-2749-97AE-6833D3B9485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l="22899" t="20439" r="23904" b="20806"/>
          <a:stretch/>
        </p:blipFill>
        <p:spPr>
          <a:xfrm>
            <a:off x="4563576" y="2943261"/>
            <a:ext cx="256253" cy="283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Picture 84">
            <a:extLst>
              <a:ext uri="{FF2B5EF4-FFF2-40B4-BE49-F238E27FC236}">
                <a16:creationId xmlns:a16="http://schemas.microsoft.com/office/drawing/2014/main" id="{B916789E-4172-D34C-9B28-166A0A06092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l="22899" t="20439" r="23904" b="20806"/>
          <a:stretch/>
        </p:blipFill>
        <p:spPr>
          <a:xfrm>
            <a:off x="7171476" y="2943261"/>
            <a:ext cx="256253" cy="283026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1584622-63C4-BA40-A000-18A3E8239594}"/>
              </a:ext>
            </a:extLst>
          </p:cNvPr>
          <p:cNvSpPr/>
          <p:nvPr/>
        </p:nvSpPr>
        <p:spPr>
          <a:xfrm>
            <a:off x="1104236" y="4301286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308339B-93E3-3745-B446-0C8B1D7E0950}"/>
              </a:ext>
            </a:extLst>
          </p:cNvPr>
          <p:cNvGrpSpPr/>
          <p:nvPr/>
        </p:nvGrpSpPr>
        <p:grpSpPr>
          <a:xfrm>
            <a:off x="1468548" y="4288450"/>
            <a:ext cx="8422920" cy="225527"/>
            <a:chOff x="1475041" y="4289580"/>
            <a:chExt cx="8422920" cy="225527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347E9EE4-3E61-BD46-A98C-9D78593F365F}"/>
                </a:ext>
              </a:extLst>
            </p:cNvPr>
            <p:cNvGrpSpPr/>
            <p:nvPr/>
          </p:nvGrpSpPr>
          <p:grpSpPr>
            <a:xfrm>
              <a:off x="1673161" y="4312993"/>
              <a:ext cx="8010424" cy="166535"/>
              <a:chOff x="743463" y="3048000"/>
              <a:chExt cx="19035666" cy="395747"/>
            </a:xfrm>
          </p:grpSpPr>
          <p:sp>
            <p:nvSpPr>
              <p:cNvPr id="16" name="Arc 15">
                <a:extLst>
                  <a:ext uri="{FF2B5EF4-FFF2-40B4-BE49-F238E27FC236}">
                    <a16:creationId xmlns:a16="http://schemas.microsoft.com/office/drawing/2014/main" id="{F8B2C5D4-B86B-2F45-AE7F-AD0EB0E69FB5}"/>
                  </a:ext>
                </a:extLst>
              </p:cNvPr>
              <p:cNvSpPr/>
              <p:nvPr/>
            </p:nvSpPr>
            <p:spPr>
              <a:xfrm flipV="1">
                <a:off x="743463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" name="Arc 16">
                <a:extLst>
                  <a:ext uri="{FF2B5EF4-FFF2-40B4-BE49-F238E27FC236}">
                    <a16:creationId xmlns:a16="http://schemas.microsoft.com/office/drawing/2014/main" id="{03B3E914-641B-0441-A6F4-5024AE30D00B}"/>
                  </a:ext>
                </a:extLst>
              </p:cNvPr>
              <p:cNvSpPr/>
              <p:nvPr/>
            </p:nvSpPr>
            <p:spPr>
              <a:xfrm>
                <a:off x="1139210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8" name="Arc 17">
                <a:extLst>
                  <a:ext uri="{FF2B5EF4-FFF2-40B4-BE49-F238E27FC236}">
                    <a16:creationId xmlns:a16="http://schemas.microsoft.com/office/drawing/2014/main" id="{9AD333B5-7765-0B46-AD34-797910882B5A}"/>
                  </a:ext>
                </a:extLst>
              </p:cNvPr>
              <p:cNvSpPr/>
              <p:nvPr/>
            </p:nvSpPr>
            <p:spPr>
              <a:xfrm flipV="1">
                <a:off x="1534957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" name="Arc 18">
                <a:extLst>
                  <a:ext uri="{FF2B5EF4-FFF2-40B4-BE49-F238E27FC236}">
                    <a16:creationId xmlns:a16="http://schemas.microsoft.com/office/drawing/2014/main" id="{BF97B172-5822-E447-A834-99ED7C12EF3E}"/>
                  </a:ext>
                </a:extLst>
              </p:cNvPr>
              <p:cNvSpPr/>
              <p:nvPr/>
            </p:nvSpPr>
            <p:spPr>
              <a:xfrm>
                <a:off x="1930704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" name="Arc 19">
                <a:extLst>
                  <a:ext uri="{FF2B5EF4-FFF2-40B4-BE49-F238E27FC236}">
                    <a16:creationId xmlns:a16="http://schemas.microsoft.com/office/drawing/2014/main" id="{8D8F7BA6-ED6E-FA45-81B7-A7863DC2DD58}"/>
                  </a:ext>
                </a:extLst>
              </p:cNvPr>
              <p:cNvSpPr/>
              <p:nvPr/>
            </p:nvSpPr>
            <p:spPr>
              <a:xfrm flipV="1">
                <a:off x="2326451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1" name="Arc 20">
                <a:extLst>
                  <a:ext uri="{FF2B5EF4-FFF2-40B4-BE49-F238E27FC236}">
                    <a16:creationId xmlns:a16="http://schemas.microsoft.com/office/drawing/2014/main" id="{3A1791C5-E40F-5A44-93C8-4CD1415BBF62}"/>
                  </a:ext>
                </a:extLst>
              </p:cNvPr>
              <p:cNvSpPr/>
              <p:nvPr/>
            </p:nvSpPr>
            <p:spPr>
              <a:xfrm>
                <a:off x="2722198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Arc 21">
                <a:extLst>
                  <a:ext uri="{FF2B5EF4-FFF2-40B4-BE49-F238E27FC236}">
                    <a16:creationId xmlns:a16="http://schemas.microsoft.com/office/drawing/2014/main" id="{D7F80941-3812-5345-B804-C93E4F1F7B2F}"/>
                  </a:ext>
                </a:extLst>
              </p:cNvPr>
              <p:cNvSpPr/>
              <p:nvPr/>
            </p:nvSpPr>
            <p:spPr>
              <a:xfrm flipV="1">
                <a:off x="3125538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6" name="Arc 25">
                <a:extLst>
                  <a:ext uri="{FF2B5EF4-FFF2-40B4-BE49-F238E27FC236}">
                    <a16:creationId xmlns:a16="http://schemas.microsoft.com/office/drawing/2014/main" id="{D02B3D8C-6BB3-3644-9634-2E18930D71F0}"/>
                  </a:ext>
                </a:extLst>
              </p:cNvPr>
              <p:cNvSpPr/>
              <p:nvPr/>
            </p:nvSpPr>
            <p:spPr>
              <a:xfrm>
                <a:off x="3521285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7" name="Arc 26">
                <a:extLst>
                  <a:ext uri="{FF2B5EF4-FFF2-40B4-BE49-F238E27FC236}">
                    <a16:creationId xmlns:a16="http://schemas.microsoft.com/office/drawing/2014/main" id="{EA715D1C-7FDF-6A42-8EB5-C09D40A0557F}"/>
                  </a:ext>
                </a:extLst>
              </p:cNvPr>
              <p:cNvSpPr/>
              <p:nvPr/>
            </p:nvSpPr>
            <p:spPr>
              <a:xfrm flipV="1">
                <a:off x="3917032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8" name="Arc 27">
                <a:extLst>
                  <a:ext uri="{FF2B5EF4-FFF2-40B4-BE49-F238E27FC236}">
                    <a16:creationId xmlns:a16="http://schemas.microsoft.com/office/drawing/2014/main" id="{55302254-1CFB-FC47-8F04-B1B61EFB29B5}"/>
                  </a:ext>
                </a:extLst>
              </p:cNvPr>
              <p:cNvSpPr/>
              <p:nvPr/>
            </p:nvSpPr>
            <p:spPr>
              <a:xfrm>
                <a:off x="4312779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" name="Arc 28">
                <a:extLst>
                  <a:ext uri="{FF2B5EF4-FFF2-40B4-BE49-F238E27FC236}">
                    <a16:creationId xmlns:a16="http://schemas.microsoft.com/office/drawing/2014/main" id="{E8187A03-48AB-F043-81A6-EB6D33DDE5EB}"/>
                  </a:ext>
                </a:extLst>
              </p:cNvPr>
              <p:cNvSpPr/>
              <p:nvPr/>
            </p:nvSpPr>
            <p:spPr>
              <a:xfrm flipV="1">
                <a:off x="4708526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" name="Arc 29">
                <a:extLst>
                  <a:ext uri="{FF2B5EF4-FFF2-40B4-BE49-F238E27FC236}">
                    <a16:creationId xmlns:a16="http://schemas.microsoft.com/office/drawing/2014/main" id="{765921D4-CBB8-504C-9C57-F6B4A67648EA}"/>
                  </a:ext>
                </a:extLst>
              </p:cNvPr>
              <p:cNvSpPr/>
              <p:nvPr/>
            </p:nvSpPr>
            <p:spPr>
              <a:xfrm>
                <a:off x="5104273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1" name="Arc 30">
                <a:extLst>
                  <a:ext uri="{FF2B5EF4-FFF2-40B4-BE49-F238E27FC236}">
                    <a16:creationId xmlns:a16="http://schemas.microsoft.com/office/drawing/2014/main" id="{CAD038C3-B39F-5844-B2E8-D875EC2D3C23}"/>
                  </a:ext>
                </a:extLst>
              </p:cNvPr>
              <p:cNvSpPr/>
              <p:nvPr/>
            </p:nvSpPr>
            <p:spPr>
              <a:xfrm flipV="1">
                <a:off x="5504739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2" name="Arc 31">
                <a:extLst>
                  <a:ext uri="{FF2B5EF4-FFF2-40B4-BE49-F238E27FC236}">
                    <a16:creationId xmlns:a16="http://schemas.microsoft.com/office/drawing/2014/main" id="{56040F8D-B1A6-2C4E-A811-694D8C5231F4}"/>
                  </a:ext>
                </a:extLst>
              </p:cNvPr>
              <p:cNvSpPr/>
              <p:nvPr/>
            </p:nvSpPr>
            <p:spPr>
              <a:xfrm>
                <a:off x="5900486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3" name="Arc 32">
                <a:extLst>
                  <a:ext uri="{FF2B5EF4-FFF2-40B4-BE49-F238E27FC236}">
                    <a16:creationId xmlns:a16="http://schemas.microsoft.com/office/drawing/2014/main" id="{9E96CAD0-1677-D143-B0BD-4BC221D1DDC8}"/>
                  </a:ext>
                </a:extLst>
              </p:cNvPr>
              <p:cNvSpPr/>
              <p:nvPr/>
            </p:nvSpPr>
            <p:spPr>
              <a:xfrm flipV="1">
                <a:off x="6296233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4" name="Arc 33">
                <a:extLst>
                  <a:ext uri="{FF2B5EF4-FFF2-40B4-BE49-F238E27FC236}">
                    <a16:creationId xmlns:a16="http://schemas.microsoft.com/office/drawing/2014/main" id="{8B49E3D0-39DA-7749-AC52-4722B83E7CED}"/>
                  </a:ext>
                </a:extLst>
              </p:cNvPr>
              <p:cNvSpPr/>
              <p:nvPr/>
            </p:nvSpPr>
            <p:spPr>
              <a:xfrm>
                <a:off x="6691980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5" name="Arc 34">
                <a:extLst>
                  <a:ext uri="{FF2B5EF4-FFF2-40B4-BE49-F238E27FC236}">
                    <a16:creationId xmlns:a16="http://schemas.microsoft.com/office/drawing/2014/main" id="{A3892578-7721-A945-B913-C8D49BDE4666}"/>
                  </a:ext>
                </a:extLst>
              </p:cNvPr>
              <p:cNvSpPr/>
              <p:nvPr/>
            </p:nvSpPr>
            <p:spPr>
              <a:xfrm flipV="1">
                <a:off x="7087727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6" name="Arc 35">
                <a:extLst>
                  <a:ext uri="{FF2B5EF4-FFF2-40B4-BE49-F238E27FC236}">
                    <a16:creationId xmlns:a16="http://schemas.microsoft.com/office/drawing/2014/main" id="{C2CF3491-FA1D-D64E-AC60-AB84F1A811BA}"/>
                  </a:ext>
                </a:extLst>
              </p:cNvPr>
              <p:cNvSpPr/>
              <p:nvPr/>
            </p:nvSpPr>
            <p:spPr>
              <a:xfrm>
                <a:off x="7483474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8" name="Arc 37">
                <a:extLst>
                  <a:ext uri="{FF2B5EF4-FFF2-40B4-BE49-F238E27FC236}">
                    <a16:creationId xmlns:a16="http://schemas.microsoft.com/office/drawing/2014/main" id="{32E06926-C38A-7A41-9604-D01CEEC55191}"/>
                  </a:ext>
                </a:extLst>
              </p:cNvPr>
              <p:cNvSpPr/>
              <p:nvPr/>
            </p:nvSpPr>
            <p:spPr>
              <a:xfrm flipV="1">
                <a:off x="7886814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9" name="Arc 38">
                <a:extLst>
                  <a:ext uri="{FF2B5EF4-FFF2-40B4-BE49-F238E27FC236}">
                    <a16:creationId xmlns:a16="http://schemas.microsoft.com/office/drawing/2014/main" id="{5EE1E32D-A420-A945-9366-2B3084CCB785}"/>
                  </a:ext>
                </a:extLst>
              </p:cNvPr>
              <p:cNvSpPr/>
              <p:nvPr/>
            </p:nvSpPr>
            <p:spPr>
              <a:xfrm>
                <a:off x="8282561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0" name="Arc 39">
                <a:extLst>
                  <a:ext uri="{FF2B5EF4-FFF2-40B4-BE49-F238E27FC236}">
                    <a16:creationId xmlns:a16="http://schemas.microsoft.com/office/drawing/2014/main" id="{22283B88-68DC-5F40-A955-63CDA8DB8850}"/>
                  </a:ext>
                </a:extLst>
              </p:cNvPr>
              <p:cNvSpPr/>
              <p:nvPr/>
            </p:nvSpPr>
            <p:spPr>
              <a:xfrm flipV="1">
                <a:off x="8678308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1" name="Arc 40">
                <a:extLst>
                  <a:ext uri="{FF2B5EF4-FFF2-40B4-BE49-F238E27FC236}">
                    <a16:creationId xmlns:a16="http://schemas.microsoft.com/office/drawing/2014/main" id="{46E5FC9D-DEB0-A24E-91EA-9353EAC3A1DB}"/>
                  </a:ext>
                </a:extLst>
              </p:cNvPr>
              <p:cNvSpPr/>
              <p:nvPr/>
            </p:nvSpPr>
            <p:spPr>
              <a:xfrm>
                <a:off x="9074055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2" name="Arc 41">
                <a:extLst>
                  <a:ext uri="{FF2B5EF4-FFF2-40B4-BE49-F238E27FC236}">
                    <a16:creationId xmlns:a16="http://schemas.microsoft.com/office/drawing/2014/main" id="{76AC67D1-ADB8-C04F-83F2-A10FABE84AEC}"/>
                  </a:ext>
                </a:extLst>
              </p:cNvPr>
              <p:cNvSpPr/>
              <p:nvPr/>
            </p:nvSpPr>
            <p:spPr>
              <a:xfrm flipV="1">
                <a:off x="9469802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3" name="Arc 42">
                <a:extLst>
                  <a:ext uri="{FF2B5EF4-FFF2-40B4-BE49-F238E27FC236}">
                    <a16:creationId xmlns:a16="http://schemas.microsoft.com/office/drawing/2014/main" id="{48EBCCDE-FDDB-7044-832F-05826DC3E188}"/>
                  </a:ext>
                </a:extLst>
              </p:cNvPr>
              <p:cNvSpPr/>
              <p:nvPr/>
            </p:nvSpPr>
            <p:spPr>
              <a:xfrm>
                <a:off x="9865549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4" name="Arc 43">
                <a:extLst>
                  <a:ext uri="{FF2B5EF4-FFF2-40B4-BE49-F238E27FC236}">
                    <a16:creationId xmlns:a16="http://schemas.microsoft.com/office/drawing/2014/main" id="{BEC0C069-B370-A44F-9863-4CBBC5CAFF91}"/>
                  </a:ext>
                </a:extLst>
              </p:cNvPr>
              <p:cNvSpPr/>
              <p:nvPr/>
            </p:nvSpPr>
            <p:spPr>
              <a:xfrm flipV="1">
                <a:off x="10261296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5" name="Arc 44">
                <a:extLst>
                  <a:ext uri="{FF2B5EF4-FFF2-40B4-BE49-F238E27FC236}">
                    <a16:creationId xmlns:a16="http://schemas.microsoft.com/office/drawing/2014/main" id="{F88F8A7B-1E08-D146-B8D0-15163F6A4513}"/>
                  </a:ext>
                </a:extLst>
              </p:cNvPr>
              <p:cNvSpPr/>
              <p:nvPr/>
            </p:nvSpPr>
            <p:spPr>
              <a:xfrm>
                <a:off x="10657043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6" name="Arc 45">
                <a:extLst>
                  <a:ext uri="{FF2B5EF4-FFF2-40B4-BE49-F238E27FC236}">
                    <a16:creationId xmlns:a16="http://schemas.microsoft.com/office/drawing/2014/main" id="{521A9699-070C-A345-8F78-D46EEC641CD6}"/>
                  </a:ext>
                </a:extLst>
              </p:cNvPr>
              <p:cNvSpPr/>
              <p:nvPr/>
            </p:nvSpPr>
            <p:spPr>
              <a:xfrm flipV="1">
                <a:off x="11052790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7" name="Arc 46">
                <a:extLst>
                  <a:ext uri="{FF2B5EF4-FFF2-40B4-BE49-F238E27FC236}">
                    <a16:creationId xmlns:a16="http://schemas.microsoft.com/office/drawing/2014/main" id="{ED202728-95D1-3A4C-8336-B3710707EF38}"/>
                  </a:ext>
                </a:extLst>
              </p:cNvPr>
              <p:cNvSpPr/>
              <p:nvPr/>
            </p:nvSpPr>
            <p:spPr>
              <a:xfrm>
                <a:off x="11448537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8" name="Arc 47">
                <a:extLst>
                  <a:ext uri="{FF2B5EF4-FFF2-40B4-BE49-F238E27FC236}">
                    <a16:creationId xmlns:a16="http://schemas.microsoft.com/office/drawing/2014/main" id="{C18DDB9D-3602-AE4C-924F-8CFB911B325F}"/>
                  </a:ext>
                </a:extLst>
              </p:cNvPr>
              <p:cNvSpPr/>
              <p:nvPr/>
            </p:nvSpPr>
            <p:spPr>
              <a:xfrm flipV="1">
                <a:off x="11844284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9" name="Arc 48">
                <a:extLst>
                  <a:ext uri="{FF2B5EF4-FFF2-40B4-BE49-F238E27FC236}">
                    <a16:creationId xmlns:a16="http://schemas.microsoft.com/office/drawing/2014/main" id="{181D1D57-93E9-AC45-A083-F3171516CBB8}"/>
                  </a:ext>
                </a:extLst>
              </p:cNvPr>
              <p:cNvSpPr/>
              <p:nvPr/>
            </p:nvSpPr>
            <p:spPr>
              <a:xfrm>
                <a:off x="12240031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0" name="Arc 49">
                <a:extLst>
                  <a:ext uri="{FF2B5EF4-FFF2-40B4-BE49-F238E27FC236}">
                    <a16:creationId xmlns:a16="http://schemas.microsoft.com/office/drawing/2014/main" id="{8BCEA123-F80C-CF49-984F-909CCBFCFAAD}"/>
                  </a:ext>
                </a:extLst>
              </p:cNvPr>
              <p:cNvSpPr/>
              <p:nvPr/>
            </p:nvSpPr>
            <p:spPr>
              <a:xfrm flipV="1">
                <a:off x="12643371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1" name="Arc 50">
                <a:extLst>
                  <a:ext uri="{FF2B5EF4-FFF2-40B4-BE49-F238E27FC236}">
                    <a16:creationId xmlns:a16="http://schemas.microsoft.com/office/drawing/2014/main" id="{F1ACD012-3AEA-544F-9C85-0A4EDF6C3715}"/>
                  </a:ext>
                </a:extLst>
              </p:cNvPr>
              <p:cNvSpPr/>
              <p:nvPr/>
            </p:nvSpPr>
            <p:spPr>
              <a:xfrm>
                <a:off x="13039118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2" name="Arc 51">
                <a:extLst>
                  <a:ext uri="{FF2B5EF4-FFF2-40B4-BE49-F238E27FC236}">
                    <a16:creationId xmlns:a16="http://schemas.microsoft.com/office/drawing/2014/main" id="{922EAC66-5602-A149-824B-A31DBD7C31BE}"/>
                  </a:ext>
                </a:extLst>
              </p:cNvPr>
              <p:cNvSpPr/>
              <p:nvPr/>
            </p:nvSpPr>
            <p:spPr>
              <a:xfrm flipV="1">
                <a:off x="13434865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3" name="Arc 52">
                <a:extLst>
                  <a:ext uri="{FF2B5EF4-FFF2-40B4-BE49-F238E27FC236}">
                    <a16:creationId xmlns:a16="http://schemas.microsoft.com/office/drawing/2014/main" id="{D143180B-30A5-AC47-90D6-EE9F0159B8F7}"/>
                  </a:ext>
                </a:extLst>
              </p:cNvPr>
              <p:cNvSpPr/>
              <p:nvPr/>
            </p:nvSpPr>
            <p:spPr>
              <a:xfrm>
                <a:off x="13830612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4" name="Arc 53">
                <a:extLst>
                  <a:ext uri="{FF2B5EF4-FFF2-40B4-BE49-F238E27FC236}">
                    <a16:creationId xmlns:a16="http://schemas.microsoft.com/office/drawing/2014/main" id="{D3E32848-422A-F146-AA4C-058660880CF4}"/>
                  </a:ext>
                </a:extLst>
              </p:cNvPr>
              <p:cNvSpPr/>
              <p:nvPr/>
            </p:nvSpPr>
            <p:spPr>
              <a:xfrm flipV="1">
                <a:off x="14226359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5" name="Arc 54">
                <a:extLst>
                  <a:ext uri="{FF2B5EF4-FFF2-40B4-BE49-F238E27FC236}">
                    <a16:creationId xmlns:a16="http://schemas.microsoft.com/office/drawing/2014/main" id="{96D7DD9D-9602-9643-810E-77BE1E2C0070}"/>
                  </a:ext>
                </a:extLst>
              </p:cNvPr>
              <p:cNvSpPr/>
              <p:nvPr/>
            </p:nvSpPr>
            <p:spPr>
              <a:xfrm>
                <a:off x="14622106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6" name="Arc 55">
                <a:extLst>
                  <a:ext uri="{FF2B5EF4-FFF2-40B4-BE49-F238E27FC236}">
                    <a16:creationId xmlns:a16="http://schemas.microsoft.com/office/drawing/2014/main" id="{F9597D5B-50B9-F040-A6B0-798E8E373BC9}"/>
                  </a:ext>
                </a:extLst>
              </p:cNvPr>
              <p:cNvSpPr/>
              <p:nvPr/>
            </p:nvSpPr>
            <p:spPr>
              <a:xfrm flipV="1">
                <a:off x="15022572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7" name="Arc 56">
                <a:extLst>
                  <a:ext uri="{FF2B5EF4-FFF2-40B4-BE49-F238E27FC236}">
                    <a16:creationId xmlns:a16="http://schemas.microsoft.com/office/drawing/2014/main" id="{836BA747-762A-E94E-97B3-779146DDC629}"/>
                  </a:ext>
                </a:extLst>
              </p:cNvPr>
              <p:cNvSpPr/>
              <p:nvPr/>
            </p:nvSpPr>
            <p:spPr>
              <a:xfrm>
                <a:off x="15418319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8" name="Arc 57">
                <a:extLst>
                  <a:ext uri="{FF2B5EF4-FFF2-40B4-BE49-F238E27FC236}">
                    <a16:creationId xmlns:a16="http://schemas.microsoft.com/office/drawing/2014/main" id="{BD065A06-C581-814F-96CE-AD7EEE7B0B9D}"/>
                  </a:ext>
                </a:extLst>
              </p:cNvPr>
              <p:cNvSpPr/>
              <p:nvPr/>
            </p:nvSpPr>
            <p:spPr>
              <a:xfrm flipV="1">
                <a:off x="15814066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9" name="Arc 58">
                <a:extLst>
                  <a:ext uri="{FF2B5EF4-FFF2-40B4-BE49-F238E27FC236}">
                    <a16:creationId xmlns:a16="http://schemas.microsoft.com/office/drawing/2014/main" id="{A3C000FA-E73E-8445-A8EE-8B5083566BEA}"/>
                  </a:ext>
                </a:extLst>
              </p:cNvPr>
              <p:cNvSpPr/>
              <p:nvPr/>
            </p:nvSpPr>
            <p:spPr>
              <a:xfrm>
                <a:off x="16209813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0" name="Arc 59">
                <a:extLst>
                  <a:ext uri="{FF2B5EF4-FFF2-40B4-BE49-F238E27FC236}">
                    <a16:creationId xmlns:a16="http://schemas.microsoft.com/office/drawing/2014/main" id="{7086AA73-1919-A84F-B23A-FC82CC0C0CF6}"/>
                  </a:ext>
                </a:extLst>
              </p:cNvPr>
              <p:cNvSpPr/>
              <p:nvPr/>
            </p:nvSpPr>
            <p:spPr>
              <a:xfrm flipV="1">
                <a:off x="16605560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1" name="Arc 60">
                <a:extLst>
                  <a:ext uri="{FF2B5EF4-FFF2-40B4-BE49-F238E27FC236}">
                    <a16:creationId xmlns:a16="http://schemas.microsoft.com/office/drawing/2014/main" id="{864DCB86-5F69-AE41-86E8-46CF966F576E}"/>
                  </a:ext>
                </a:extLst>
              </p:cNvPr>
              <p:cNvSpPr/>
              <p:nvPr/>
            </p:nvSpPr>
            <p:spPr>
              <a:xfrm>
                <a:off x="17001307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2" name="Arc 61">
                <a:extLst>
                  <a:ext uri="{FF2B5EF4-FFF2-40B4-BE49-F238E27FC236}">
                    <a16:creationId xmlns:a16="http://schemas.microsoft.com/office/drawing/2014/main" id="{707E7423-D09B-8546-BA56-73EC2C726AD6}"/>
                  </a:ext>
                </a:extLst>
              </p:cNvPr>
              <p:cNvSpPr/>
              <p:nvPr/>
            </p:nvSpPr>
            <p:spPr>
              <a:xfrm flipV="1">
                <a:off x="17404647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3" name="Arc 62">
                <a:extLst>
                  <a:ext uri="{FF2B5EF4-FFF2-40B4-BE49-F238E27FC236}">
                    <a16:creationId xmlns:a16="http://schemas.microsoft.com/office/drawing/2014/main" id="{77EF31D2-CD4C-9048-9932-3129F4E3547C}"/>
                  </a:ext>
                </a:extLst>
              </p:cNvPr>
              <p:cNvSpPr/>
              <p:nvPr/>
            </p:nvSpPr>
            <p:spPr>
              <a:xfrm>
                <a:off x="17800394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4" name="Arc 63">
                <a:extLst>
                  <a:ext uri="{FF2B5EF4-FFF2-40B4-BE49-F238E27FC236}">
                    <a16:creationId xmlns:a16="http://schemas.microsoft.com/office/drawing/2014/main" id="{02B3AD35-678C-3648-BC19-A0E86C618EFD}"/>
                  </a:ext>
                </a:extLst>
              </p:cNvPr>
              <p:cNvSpPr/>
              <p:nvPr/>
            </p:nvSpPr>
            <p:spPr>
              <a:xfrm flipV="1">
                <a:off x="18196141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5" name="Arc 64">
                <a:extLst>
                  <a:ext uri="{FF2B5EF4-FFF2-40B4-BE49-F238E27FC236}">
                    <a16:creationId xmlns:a16="http://schemas.microsoft.com/office/drawing/2014/main" id="{4F6C1A08-E350-3242-BD96-329F1C047F17}"/>
                  </a:ext>
                </a:extLst>
              </p:cNvPr>
              <p:cNvSpPr/>
              <p:nvPr/>
            </p:nvSpPr>
            <p:spPr>
              <a:xfrm>
                <a:off x="18591888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6" name="Arc 65">
                <a:extLst>
                  <a:ext uri="{FF2B5EF4-FFF2-40B4-BE49-F238E27FC236}">
                    <a16:creationId xmlns:a16="http://schemas.microsoft.com/office/drawing/2014/main" id="{AED4358D-7249-9449-9C36-AFF015BE8E6E}"/>
                  </a:ext>
                </a:extLst>
              </p:cNvPr>
              <p:cNvSpPr/>
              <p:nvPr/>
            </p:nvSpPr>
            <p:spPr>
              <a:xfrm flipV="1">
                <a:off x="18987635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7" name="Arc 66">
                <a:extLst>
                  <a:ext uri="{FF2B5EF4-FFF2-40B4-BE49-F238E27FC236}">
                    <a16:creationId xmlns:a16="http://schemas.microsoft.com/office/drawing/2014/main" id="{F1AB4E95-DF06-D94C-8BAA-C212E5881A95}"/>
                  </a:ext>
                </a:extLst>
              </p:cNvPr>
              <p:cNvSpPr/>
              <p:nvPr/>
            </p:nvSpPr>
            <p:spPr>
              <a:xfrm>
                <a:off x="19383382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7EFC8671-71A2-7043-BE6F-4403A358562C}"/>
                </a:ext>
              </a:extLst>
            </p:cNvPr>
            <p:cNvSpPr/>
            <p:nvPr/>
          </p:nvSpPr>
          <p:spPr>
            <a:xfrm>
              <a:off x="1475041" y="4301747"/>
              <a:ext cx="198120" cy="21336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17EED9E0-73E1-944E-A92F-DBA33C1D582C}"/>
                </a:ext>
              </a:extLst>
            </p:cNvPr>
            <p:cNvSpPr/>
            <p:nvPr/>
          </p:nvSpPr>
          <p:spPr>
            <a:xfrm>
              <a:off x="9699841" y="4289580"/>
              <a:ext cx="198120" cy="21336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5" name="Rectangle 284">
            <a:extLst>
              <a:ext uri="{FF2B5EF4-FFF2-40B4-BE49-F238E27FC236}">
                <a16:creationId xmlns:a16="http://schemas.microsoft.com/office/drawing/2014/main" id="{DF48940E-F295-EA4E-9F2A-9EB431F809F9}"/>
              </a:ext>
            </a:extLst>
          </p:cNvPr>
          <p:cNvSpPr/>
          <p:nvPr/>
        </p:nvSpPr>
        <p:spPr>
          <a:xfrm>
            <a:off x="1104236" y="4835617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6" name="Group 285">
            <a:extLst>
              <a:ext uri="{FF2B5EF4-FFF2-40B4-BE49-F238E27FC236}">
                <a16:creationId xmlns:a16="http://schemas.microsoft.com/office/drawing/2014/main" id="{3CC328B2-D44F-4A46-8676-A63BD56125D5}"/>
              </a:ext>
            </a:extLst>
          </p:cNvPr>
          <p:cNvGrpSpPr/>
          <p:nvPr/>
        </p:nvGrpSpPr>
        <p:grpSpPr>
          <a:xfrm>
            <a:off x="1468548" y="4822781"/>
            <a:ext cx="8422920" cy="225527"/>
            <a:chOff x="1475041" y="4289580"/>
            <a:chExt cx="8422920" cy="225527"/>
          </a:xfrm>
        </p:grpSpPr>
        <p:grpSp>
          <p:nvGrpSpPr>
            <p:cNvPr id="287" name="Group 286">
              <a:extLst>
                <a:ext uri="{FF2B5EF4-FFF2-40B4-BE49-F238E27FC236}">
                  <a16:creationId xmlns:a16="http://schemas.microsoft.com/office/drawing/2014/main" id="{0337E432-981A-4E4B-AB33-6FF1792B96CA}"/>
                </a:ext>
              </a:extLst>
            </p:cNvPr>
            <p:cNvGrpSpPr/>
            <p:nvPr/>
          </p:nvGrpSpPr>
          <p:grpSpPr>
            <a:xfrm>
              <a:off x="1673161" y="4312993"/>
              <a:ext cx="8010424" cy="166535"/>
              <a:chOff x="743463" y="3048000"/>
              <a:chExt cx="19035666" cy="395747"/>
            </a:xfrm>
          </p:grpSpPr>
          <p:sp>
            <p:nvSpPr>
              <p:cNvPr id="290" name="Arc 289">
                <a:extLst>
                  <a:ext uri="{FF2B5EF4-FFF2-40B4-BE49-F238E27FC236}">
                    <a16:creationId xmlns:a16="http://schemas.microsoft.com/office/drawing/2014/main" id="{86B15DBE-1B02-5846-BB1E-76B936E4FC7F}"/>
                  </a:ext>
                </a:extLst>
              </p:cNvPr>
              <p:cNvSpPr/>
              <p:nvPr/>
            </p:nvSpPr>
            <p:spPr>
              <a:xfrm flipV="1">
                <a:off x="743463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1" name="Arc 290">
                <a:extLst>
                  <a:ext uri="{FF2B5EF4-FFF2-40B4-BE49-F238E27FC236}">
                    <a16:creationId xmlns:a16="http://schemas.microsoft.com/office/drawing/2014/main" id="{E8A91F16-7988-D042-B46F-A0B14FA9623D}"/>
                  </a:ext>
                </a:extLst>
              </p:cNvPr>
              <p:cNvSpPr/>
              <p:nvPr/>
            </p:nvSpPr>
            <p:spPr>
              <a:xfrm>
                <a:off x="1139210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2" name="Arc 291">
                <a:extLst>
                  <a:ext uri="{FF2B5EF4-FFF2-40B4-BE49-F238E27FC236}">
                    <a16:creationId xmlns:a16="http://schemas.microsoft.com/office/drawing/2014/main" id="{A1957828-E8FE-794B-8AF3-7A2429B9A61C}"/>
                  </a:ext>
                </a:extLst>
              </p:cNvPr>
              <p:cNvSpPr/>
              <p:nvPr/>
            </p:nvSpPr>
            <p:spPr>
              <a:xfrm flipV="1">
                <a:off x="1534957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3" name="Arc 292">
                <a:extLst>
                  <a:ext uri="{FF2B5EF4-FFF2-40B4-BE49-F238E27FC236}">
                    <a16:creationId xmlns:a16="http://schemas.microsoft.com/office/drawing/2014/main" id="{7527E1CA-885B-E041-AF06-3E89D0797819}"/>
                  </a:ext>
                </a:extLst>
              </p:cNvPr>
              <p:cNvSpPr/>
              <p:nvPr/>
            </p:nvSpPr>
            <p:spPr>
              <a:xfrm>
                <a:off x="1930704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4" name="Arc 293">
                <a:extLst>
                  <a:ext uri="{FF2B5EF4-FFF2-40B4-BE49-F238E27FC236}">
                    <a16:creationId xmlns:a16="http://schemas.microsoft.com/office/drawing/2014/main" id="{73618BBD-34B5-F44D-93BC-AB906D3B0613}"/>
                  </a:ext>
                </a:extLst>
              </p:cNvPr>
              <p:cNvSpPr/>
              <p:nvPr/>
            </p:nvSpPr>
            <p:spPr>
              <a:xfrm flipV="1">
                <a:off x="2326451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5" name="Arc 294">
                <a:extLst>
                  <a:ext uri="{FF2B5EF4-FFF2-40B4-BE49-F238E27FC236}">
                    <a16:creationId xmlns:a16="http://schemas.microsoft.com/office/drawing/2014/main" id="{12AC8604-8795-5841-9605-3CEB6E948CF0}"/>
                  </a:ext>
                </a:extLst>
              </p:cNvPr>
              <p:cNvSpPr/>
              <p:nvPr/>
            </p:nvSpPr>
            <p:spPr>
              <a:xfrm>
                <a:off x="2722198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6" name="Arc 295">
                <a:extLst>
                  <a:ext uri="{FF2B5EF4-FFF2-40B4-BE49-F238E27FC236}">
                    <a16:creationId xmlns:a16="http://schemas.microsoft.com/office/drawing/2014/main" id="{DBE3AB73-A716-B14D-9818-B3998BB26C01}"/>
                  </a:ext>
                </a:extLst>
              </p:cNvPr>
              <p:cNvSpPr/>
              <p:nvPr/>
            </p:nvSpPr>
            <p:spPr>
              <a:xfrm flipV="1">
                <a:off x="3125538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7" name="Arc 296">
                <a:extLst>
                  <a:ext uri="{FF2B5EF4-FFF2-40B4-BE49-F238E27FC236}">
                    <a16:creationId xmlns:a16="http://schemas.microsoft.com/office/drawing/2014/main" id="{92B99641-8EB4-0241-8AB2-1A312E535FE4}"/>
                  </a:ext>
                </a:extLst>
              </p:cNvPr>
              <p:cNvSpPr/>
              <p:nvPr/>
            </p:nvSpPr>
            <p:spPr>
              <a:xfrm>
                <a:off x="3521285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8" name="Arc 297">
                <a:extLst>
                  <a:ext uri="{FF2B5EF4-FFF2-40B4-BE49-F238E27FC236}">
                    <a16:creationId xmlns:a16="http://schemas.microsoft.com/office/drawing/2014/main" id="{52AE6227-531C-9F4E-959A-15BCF4D0063D}"/>
                  </a:ext>
                </a:extLst>
              </p:cNvPr>
              <p:cNvSpPr/>
              <p:nvPr/>
            </p:nvSpPr>
            <p:spPr>
              <a:xfrm flipV="1">
                <a:off x="3917032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9" name="Arc 298">
                <a:extLst>
                  <a:ext uri="{FF2B5EF4-FFF2-40B4-BE49-F238E27FC236}">
                    <a16:creationId xmlns:a16="http://schemas.microsoft.com/office/drawing/2014/main" id="{61137AE0-3FD4-7647-8DEC-1703BB669EE6}"/>
                  </a:ext>
                </a:extLst>
              </p:cNvPr>
              <p:cNvSpPr/>
              <p:nvPr/>
            </p:nvSpPr>
            <p:spPr>
              <a:xfrm>
                <a:off x="4312779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0" name="Arc 299">
                <a:extLst>
                  <a:ext uri="{FF2B5EF4-FFF2-40B4-BE49-F238E27FC236}">
                    <a16:creationId xmlns:a16="http://schemas.microsoft.com/office/drawing/2014/main" id="{9D1B02B4-579D-3A4A-9ED6-FAC77676D18C}"/>
                  </a:ext>
                </a:extLst>
              </p:cNvPr>
              <p:cNvSpPr/>
              <p:nvPr/>
            </p:nvSpPr>
            <p:spPr>
              <a:xfrm flipV="1">
                <a:off x="4708526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1" name="Arc 300">
                <a:extLst>
                  <a:ext uri="{FF2B5EF4-FFF2-40B4-BE49-F238E27FC236}">
                    <a16:creationId xmlns:a16="http://schemas.microsoft.com/office/drawing/2014/main" id="{288DA1D5-5C5E-A44E-8F47-3DB374BE7F8C}"/>
                  </a:ext>
                </a:extLst>
              </p:cNvPr>
              <p:cNvSpPr/>
              <p:nvPr/>
            </p:nvSpPr>
            <p:spPr>
              <a:xfrm>
                <a:off x="5104273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2" name="Arc 301">
                <a:extLst>
                  <a:ext uri="{FF2B5EF4-FFF2-40B4-BE49-F238E27FC236}">
                    <a16:creationId xmlns:a16="http://schemas.microsoft.com/office/drawing/2014/main" id="{D41E0F12-6617-A746-A353-FF20167B0B43}"/>
                  </a:ext>
                </a:extLst>
              </p:cNvPr>
              <p:cNvSpPr/>
              <p:nvPr/>
            </p:nvSpPr>
            <p:spPr>
              <a:xfrm flipV="1">
                <a:off x="5504739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3" name="Arc 302">
                <a:extLst>
                  <a:ext uri="{FF2B5EF4-FFF2-40B4-BE49-F238E27FC236}">
                    <a16:creationId xmlns:a16="http://schemas.microsoft.com/office/drawing/2014/main" id="{9C792D22-BE5D-DE4C-8908-94E9C14E4805}"/>
                  </a:ext>
                </a:extLst>
              </p:cNvPr>
              <p:cNvSpPr/>
              <p:nvPr/>
            </p:nvSpPr>
            <p:spPr>
              <a:xfrm>
                <a:off x="5900486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4" name="Arc 303">
                <a:extLst>
                  <a:ext uri="{FF2B5EF4-FFF2-40B4-BE49-F238E27FC236}">
                    <a16:creationId xmlns:a16="http://schemas.microsoft.com/office/drawing/2014/main" id="{206C3A0F-3F09-4D4D-A936-AEA230EEF68B}"/>
                  </a:ext>
                </a:extLst>
              </p:cNvPr>
              <p:cNvSpPr/>
              <p:nvPr/>
            </p:nvSpPr>
            <p:spPr>
              <a:xfrm flipV="1">
                <a:off x="6296233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5" name="Arc 304">
                <a:extLst>
                  <a:ext uri="{FF2B5EF4-FFF2-40B4-BE49-F238E27FC236}">
                    <a16:creationId xmlns:a16="http://schemas.microsoft.com/office/drawing/2014/main" id="{5D6E9767-42EA-3D41-8792-337ED58757C3}"/>
                  </a:ext>
                </a:extLst>
              </p:cNvPr>
              <p:cNvSpPr/>
              <p:nvPr/>
            </p:nvSpPr>
            <p:spPr>
              <a:xfrm>
                <a:off x="6691980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6" name="Arc 305">
                <a:extLst>
                  <a:ext uri="{FF2B5EF4-FFF2-40B4-BE49-F238E27FC236}">
                    <a16:creationId xmlns:a16="http://schemas.microsoft.com/office/drawing/2014/main" id="{A25D5A05-0555-2C45-871D-4F2197EEFEFF}"/>
                  </a:ext>
                </a:extLst>
              </p:cNvPr>
              <p:cNvSpPr/>
              <p:nvPr/>
            </p:nvSpPr>
            <p:spPr>
              <a:xfrm flipV="1">
                <a:off x="7087727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7" name="Arc 306">
                <a:extLst>
                  <a:ext uri="{FF2B5EF4-FFF2-40B4-BE49-F238E27FC236}">
                    <a16:creationId xmlns:a16="http://schemas.microsoft.com/office/drawing/2014/main" id="{53BC3015-DA1E-B04E-9308-16143A860A0C}"/>
                  </a:ext>
                </a:extLst>
              </p:cNvPr>
              <p:cNvSpPr/>
              <p:nvPr/>
            </p:nvSpPr>
            <p:spPr>
              <a:xfrm>
                <a:off x="7483474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8" name="Arc 307">
                <a:extLst>
                  <a:ext uri="{FF2B5EF4-FFF2-40B4-BE49-F238E27FC236}">
                    <a16:creationId xmlns:a16="http://schemas.microsoft.com/office/drawing/2014/main" id="{53681944-F992-ED4C-8031-FC6FC35E38F9}"/>
                  </a:ext>
                </a:extLst>
              </p:cNvPr>
              <p:cNvSpPr/>
              <p:nvPr/>
            </p:nvSpPr>
            <p:spPr>
              <a:xfrm flipV="1">
                <a:off x="7886814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9" name="Arc 308">
                <a:extLst>
                  <a:ext uri="{FF2B5EF4-FFF2-40B4-BE49-F238E27FC236}">
                    <a16:creationId xmlns:a16="http://schemas.microsoft.com/office/drawing/2014/main" id="{412F14F2-6CE6-3A4D-8682-01AD59B6B3C8}"/>
                  </a:ext>
                </a:extLst>
              </p:cNvPr>
              <p:cNvSpPr/>
              <p:nvPr/>
            </p:nvSpPr>
            <p:spPr>
              <a:xfrm>
                <a:off x="8282561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10" name="Arc 309">
                <a:extLst>
                  <a:ext uri="{FF2B5EF4-FFF2-40B4-BE49-F238E27FC236}">
                    <a16:creationId xmlns:a16="http://schemas.microsoft.com/office/drawing/2014/main" id="{B896ADFC-DADE-F14A-A72A-92652E7D39C7}"/>
                  </a:ext>
                </a:extLst>
              </p:cNvPr>
              <p:cNvSpPr/>
              <p:nvPr/>
            </p:nvSpPr>
            <p:spPr>
              <a:xfrm flipV="1">
                <a:off x="8678308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11" name="Arc 310">
                <a:extLst>
                  <a:ext uri="{FF2B5EF4-FFF2-40B4-BE49-F238E27FC236}">
                    <a16:creationId xmlns:a16="http://schemas.microsoft.com/office/drawing/2014/main" id="{2F6805DC-B71D-2247-8E21-3BF4ACDC7186}"/>
                  </a:ext>
                </a:extLst>
              </p:cNvPr>
              <p:cNvSpPr/>
              <p:nvPr/>
            </p:nvSpPr>
            <p:spPr>
              <a:xfrm>
                <a:off x="9074055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12" name="Arc 311">
                <a:extLst>
                  <a:ext uri="{FF2B5EF4-FFF2-40B4-BE49-F238E27FC236}">
                    <a16:creationId xmlns:a16="http://schemas.microsoft.com/office/drawing/2014/main" id="{414F3024-CF94-D741-BBF9-53D8A37BBAE3}"/>
                  </a:ext>
                </a:extLst>
              </p:cNvPr>
              <p:cNvSpPr/>
              <p:nvPr/>
            </p:nvSpPr>
            <p:spPr>
              <a:xfrm flipV="1">
                <a:off x="9469802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13" name="Arc 312">
                <a:extLst>
                  <a:ext uri="{FF2B5EF4-FFF2-40B4-BE49-F238E27FC236}">
                    <a16:creationId xmlns:a16="http://schemas.microsoft.com/office/drawing/2014/main" id="{4B50DDAB-6565-AD42-A7EF-E7A5ABBEFB77}"/>
                  </a:ext>
                </a:extLst>
              </p:cNvPr>
              <p:cNvSpPr/>
              <p:nvPr/>
            </p:nvSpPr>
            <p:spPr>
              <a:xfrm>
                <a:off x="9865549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14" name="Arc 313">
                <a:extLst>
                  <a:ext uri="{FF2B5EF4-FFF2-40B4-BE49-F238E27FC236}">
                    <a16:creationId xmlns:a16="http://schemas.microsoft.com/office/drawing/2014/main" id="{76B1C17C-5024-F349-B727-D50C9008C8A7}"/>
                  </a:ext>
                </a:extLst>
              </p:cNvPr>
              <p:cNvSpPr/>
              <p:nvPr/>
            </p:nvSpPr>
            <p:spPr>
              <a:xfrm flipV="1">
                <a:off x="10261296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15" name="Arc 314">
                <a:extLst>
                  <a:ext uri="{FF2B5EF4-FFF2-40B4-BE49-F238E27FC236}">
                    <a16:creationId xmlns:a16="http://schemas.microsoft.com/office/drawing/2014/main" id="{72E9BC9F-ACF3-8343-8605-14156C17D3E4}"/>
                  </a:ext>
                </a:extLst>
              </p:cNvPr>
              <p:cNvSpPr/>
              <p:nvPr/>
            </p:nvSpPr>
            <p:spPr>
              <a:xfrm>
                <a:off x="10657043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16" name="Arc 315">
                <a:extLst>
                  <a:ext uri="{FF2B5EF4-FFF2-40B4-BE49-F238E27FC236}">
                    <a16:creationId xmlns:a16="http://schemas.microsoft.com/office/drawing/2014/main" id="{1E35CE07-24ED-3F44-A46C-87B80B81C522}"/>
                  </a:ext>
                </a:extLst>
              </p:cNvPr>
              <p:cNvSpPr/>
              <p:nvPr/>
            </p:nvSpPr>
            <p:spPr>
              <a:xfrm flipV="1">
                <a:off x="11052790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17" name="Arc 316">
                <a:extLst>
                  <a:ext uri="{FF2B5EF4-FFF2-40B4-BE49-F238E27FC236}">
                    <a16:creationId xmlns:a16="http://schemas.microsoft.com/office/drawing/2014/main" id="{A28A6375-FC3E-174E-8C0B-2BE3E325CFCD}"/>
                  </a:ext>
                </a:extLst>
              </p:cNvPr>
              <p:cNvSpPr/>
              <p:nvPr/>
            </p:nvSpPr>
            <p:spPr>
              <a:xfrm>
                <a:off x="11448537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18" name="Arc 317">
                <a:extLst>
                  <a:ext uri="{FF2B5EF4-FFF2-40B4-BE49-F238E27FC236}">
                    <a16:creationId xmlns:a16="http://schemas.microsoft.com/office/drawing/2014/main" id="{436B5F5B-75E3-944C-8D97-C02578E30D96}"/>
                  </a:ext>
                </a:extLst>
              </p:cNvPr>
              <p:cNvSpPr/>
              <p:nvPr/>
            </p:nvSpPr>
            <p:spPr>
              <a:xfrm flipV="1">
                <a:off x="11844284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19" name="Arc 318">
                <a:extLst>
                  <a:ext uri="{FF2B5EF4-FFF2-40B4-BE49-F238E27FC236}">
                    <a16:creationId xmlns:a16="http://schemas.microsoft.com/office/drawing/2014/main" id="{CE127F87-6E88-0E44-8D30-654DF3A95627}"/>
                  </a:ext>
                </a:extLst>
              </p:cNvPr>
              <p:cNvSpPr/>
              <p:nvPr/>
            </p:nvSpPr>
            <p:spPr>
              <a:xfrm>
                <a:off x="12240031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20" name="Arc 319">
                <a:extLst>
                  <a:ext uri="{FF2B5EF4-FFF2-40B4-BE49-F238E27FC236}">
                    <a16:creationId xmlns:a16="http://schemas.microsoft.com/office/drawing/2014/main" id="{6039DC3F-EA5F-C44A-8D5F-A6E62151068E}"/>
                  </a:ext>
                </a:extLst>
              </p:cNvPr>
              <p:cNvSpPr/>
              <p:nvPr/>
            </p:nvSpPr>
            <p:spPr>
              <a:xfrm flipV="1">
                <a:off x="12643371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21" name="Arc 320">
                <a:extLst>
                  <a:ext uri="{FF2B5EF4-FFF2-40B4-BE49-F238E27FC236}">
                    <a16:creationId xmlns:a16="http://schemas.microsoft.com/office/drawing/2014/main" id="{ACA925C6-8CA6-5640-9D48-A30BA7ADB6CE}"/>
                  </a:ext>
                </a:extLst>
              </p:cNvPr>
              <p:cNvSpPr/>
              <p:nvPr/>
            </p:nvSpPr>
            <p:spPr>
              <a:xfrm>
                <a:off x="13039118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22" name="Arc 321">
                <a:extLst>
                  <a:ext uri="{FF2B5EF4-FFF2-40B4-BE49-F238E27FC236}">
                    <a16:creationId xmlns:a16="http://schemas.microsoft.com/office/drawing/2014/main" id="{DEB72749-AB28-8A44-8D82-0D750B61C01D}"/>
                  </a:ext>
                </a:extLst>
              </p:cNvPr>
              <p:cNvSpPr/>
              <p:nvPr/>
            </p:nvSpPr>
            <p:spPr>
              <a:xfrm flipV="1">
                <a:off x="13434865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23" name="Arc 322">
                <a:extLst>
                  <a:ext uri="{FF2B5EF4-FFF2-40B4-BE49-F238E27FC236}">
                    <a16:creationId xmlns:a16="http://schemas.microsoft.com/office/drawing/2014/main" id="{8B102546-34D6-BF4D-ACD6-60C045DB647C}"/>
                  </a:ext>
                </a:extLst>
              </p:cNvPr>
              <p:cNvSpPr/>
              <p:nvPr/>
            </p:nvSpPr>
            <p:spPr>
              <a:xfrm>
                <a:off x="13830612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24" name="Arc 323">
                <a:extLst>
                  <a:ext uri="{FF2B5EF4-FFF2-40B4-BE49-F238E27FC236}">
                    <a16:creationId xmlns:a16="http://schemas.microsoft.com/office/drawing/2014/main" id="{E891179C-51DB-CB48-A4E3-55AF270DB7C7}"/>
                  </a:ext>
                </a:extLst>
              </p:cNvPr>
              <p:cNvSpPr/>
              <p:nvPr/>
            </p:nvSpPr>
            <p:spPr>
              <a:xfrm flipV="1">
                <a:off x="14226359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25" name="Arc 324">
                <a:extLst>
                  <a:ext uri="{FF2B5EF4-FFF2-40B4-BE49-F238E27FC236}">
                    <a16:creationId xmlns:a16="http://schemas.microsoft.com/office/drawing/2014/main" id="{F5000AD0-FFD4-7242-9C62-DEDCB7A47CC0}"/>
                  </a:ext>
                </a:extLst>
              </p:cNvPr>
              <p:cNvSpPr/>
              <p:nvPr/>
            </p:nvSpPr>
            <p:spPr>
              <a:xfrm>
                <a:off x="14622106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26" name="Arc 325">
                <a:extLst>
                  <a:ext uri="{FF2B5EF4-FFF2-40B4-BE49-F238E27FC236}">
                    <a16:creationId xmlns:a16="http://schemas.microsoft.com/office/drawing/2014/main" id="{23122E89-D0AD-264B-9581-90A074927F78}"/>
                  </a:ext>
                </a:extLst>
              </p:cNvPr>
              <p:cNvSpPr/>
              <p:nvPr/>
            </p:nvSpPr>
            <p:spPr>
              <a:xfrm flipV="1">
                <a:off x="15022572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27" name="Arc 326">
                <a:extLst>
                  <a:ext uri="{FF2B5EF4-FFF2-40B4-BE49-F238E27FC236}">
                    <a16:creationId xmlns:a16="http://schemas.microsoft.com/office/drawing/2014/main" id="{489BA1FF-F2A8-8C4D-A21D-91A22773C13C}"/>
                  </a:ext>
                </a:extLst>
              </p:cNvPr>
              <p:cNvSpPr/>
              <p:nvPr/>
            </p:nvSpPr>
            <p:spPr>
              <a:xfrm>
                <a:off x="15418319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28" name="Arc 327">
                <a:extLst>
                  <a:ext uri="{FF2B5EF4-FFF2-40B4-BE49-F238E27FC236}">
                    <a16:creationId xmlns:a16="http://schemas.microsoft.com/office/drawing/2014/main" id="{76446FF1-953B-3843-A015-963462C59548}"/>
                  </a:ext>
                </a:extLst>
              </p:cNvPr>
              <p:cNvSpPr/>
              <p:nvPr/>
            </p:nvSpPr>
            <p:spPr>
              <a:xfrm flipV="1">
                <a:off x="15814066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29" name="Arc 328">
                <a:extLst>
                  <a:ext uri="{FF2B5EF4-FFF2-40B4-BE49-F238E27FC236}">
                    <a16:creationId xmlns:a16="http://schemas.microsoft.com/office/drawing/2014/main" id="{87FE7AA4-262A-FE4B-A1EB-38C415F33160}"/>
                  </a:ext>
                </a:extLst>
              </p:cNvPr>
              <p:cNvSpPr/>
              <p:nvPr/>
            </p:nvSpPr>
            <p:spPr>
              <a:xfrm>
                <a:off x="16209813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30" name="Arc 329">
                <a:extLst>
                  <a:ext uri="{FF2B5EF4-FFF2-40B4-BE49-F238E27FC236}">
                    <a16:creationId xmlns:a16="http://schemas.microsoft.com/office/drawing/2014/main" id="{7746ED6F-7A0C-024A-AA77-DF283F2F2D91}"/>
                  </a:ext>
                </a:extLst>
              </p:cNvPr>
              <p:cNvSpPr/>
              <p:nvPr/>
            </p:nvSpPr>
            <p:spPr>
              <a:xfrm flipV="1">
                <a:off x="16605560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31" name="Arc 330">
                <a:extLst>
                  <a:ext uri="{FF2B5EF4-FFF2-40B4-BE49-F238E27FC236}">
                    <a16:creationId xmlns:a16="http://schemas.microsoft.com/office/drawing/2014/main" id="{C89A57EE-CA52-6447-B7DF-EBA2BD2E1936}"/>
                  </a:ext>
                </a:extLst>
              </p:cNvPr>
              <p:cNvSpPr/>
              <p:nvPr/>
            </p:nvSpPr>
            <p:spPr>
              <a:xfrm>
                <a:off x="17001307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32" name="Arc 331">
                <a:extLst>
                  <a:ext uri="{FF2B5EF4-FFF2-40B4-BE49-F238E27FC236}">
                    <a16:creationId xmlns:a16="http://schemas.microsoft.com/office/drawing/2014/main" id="{4C3C0695-4F15-E044-A7C4-2A10260D59D3}"/>
                  </a:ext>
                </a:extLst>
              </p:cNvPr>
              <p:cNvSpPr/>
              <p:nvPr/>
            </p:nvSpPr>
            <p:spPr>
              <a:xfrm flipV="1">
                <a:off x="17404647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33" name="Arc 332">
                <a:extLst>
                  <a:ext uri="{FF2B5EF4-FFF2-40B4-BE49-F238E27FC236}">
                    <a16:creationId xmlns:a16="http://schemas.microsoft.com/office/drawing/2014/main" id="{083A9BB8-F050-A147-8D3C-76AF3CC11CF7}"/>
                  </a:ext>
                </a:extLst>
              </p:cNvPr>
              <p:cNvSpPr/>
              <p:nvPr/>
            </p:nvSpPr>
            <p:spPr>
              <a:xfrm>
                <a:off x="17800394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34" name="Arc 333">
                <a:extLst>
                  <a:ext uri="{FF2B5EF4-FFF2-40B4-BE49-F238E27FC236}">
                    <a16:creationId xmlns:a16="http://schemas.microsoft.com/office/drawing/2014/main" id="{7D88E960-05A1-7845-B629-1D6B516809D6}"/>
                  </a:ext>
                </a:extLst>
              </p:cNvPr>
              <p:cNvSpPr/>
              <p:nvPr/>
            </p:nvSpPr>
            <p:spPr>
              <a:xfrm flipV="1">
                <a:off x="18196141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35" name="Arc 334">
                <a:extLst>
                  <a:ext uri="{FF2B5EF4-FFF2-40B4-BE49-F238E27FC236}">
                    <a16:creationId xmlns:a16="http://schemas.microsoft.com/office/drawing/2014/main" id="{A5770906-1FBA-6340-BF68-D53CF8AEDF43}"/>
                  </a:ext>
                </a:extLst>
              </p:cNvPr>
              <p:cNvSpPr/>
              <p:nvPr/>
            </p:nvSpPr>
            <p:spPr>
              <a:xfrm>
                <a:off x="18591888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36" name="Arc 335">
                <a:extLst>
                  <a:ext uri="{FF2B5EF4-FFF2-40B4-BE49-F238E27FC236}">
                    <a16:creationId xmlns:a16="http://schemas.microsoft.com/office/drawing/2014/main" id="{86CFDFAE-EB98-6D41-AF20-1B17FCA26AD5}"/>
                  </a:ext>
                </a:extLst>
              </p:cNvPr>
              <p:cNvSpPr/>
              <p:nvPr/>
            </p:nvSpPr>
            <p:spPr>
              <a:xfrm flipV="1">
                <a:off x="18987635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37" name="Arc 336">
                <a:extLst>
                  <a:ext uri="{FF2B5EF4-FFF2-40B4-BE49-F238E27FC236}">
                    <a16:creationId xmlns:a16="http://schemas.microsoft.com/office/drawing/2014/main" id="{D8AC9A45-68CB-BE41-9E0F-83C94B9E805F}"/>
                  </a:ext>
                </a:extLst>
              </p:cNvPr>
              <p:cNvSpPr/>
              <p:nvPr/>
            </p:nvSpPr>
            <p:spPr>
              <a:xfrm>
                <a:off x="19383382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88" name="Rectangle 287">
              <a:extLst>
                <a:ext uri="{FF2B5EF4-FFF2-40B4-BE49-F238E27FC236}">
                  <a16:creationId xmlns:a16="http://schemas.microsoft.com/office/drawing/2014/main" id="{8CFD4D7A-3BE1-F045-9DC0-2C068C80336D}"/>
                </a:ext>
              </a:extLst>
            </p:cNvPr>
            <p:cNvSpPr/>
            <p:nvPr/>
          </p:nvSpPr>
          <p:spPr>
            <a:xfrm>
              <a:off x="1475041" y="4301747"/>
              <a:ext cx="198120" cy="21336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9" name="Rectangle 288">
              <a:extLst>
                <a:ext uri="{FF2B5EF4-FFF2-40B4-BE49-F238E27FC236}">
                  <a16:creationId xmlns:a16="http://schemas.microsoft.com/office/drawing/2014/main" id="{8453A425-0F5A-3145-886F-763C51127DCC}"/>
                </a:ext>
              </a:extLst>
            </p:cNvPr>
            <p:cNvSpPr/>
            <p:nvPr/>
          </p:nvSpPr>
          <p:spPr>
            <a:xfrm>
              <a:off x="9699841" y="4289580"/>
              <a:ext cx="198120" cy="21336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9" name="Rectangle 338">
            <a:extLst>
              <a:ext uri="{FF2B5EF4-FFF2-40B4-BE49-F238E27FC236}">
                <a16:creationId xmlns:a16="http://schemas.microsoft.com/office/drawing/2014/main" id="{03774D5E-5003-9247-8324-253F29F1F4DC}"/>
              </a:ext>
            </a:extLst>
          </p:cNvPr>
          <p:cNvSpPr/>
          <p:nvPr/>
        </p:nvSpPr>
        <p:spPr>
          <a:xfrm>
            <a:off x="1104236" y="5369948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40" name="Group 339">
            <a:extLst>
              <a:ext uri="{FF2B5EF4-FFF2-40B4-BE49-F238E27FC236}">
                <a16:creationId xmlns:a16="http://schemas.microsoft.com/office/drawing/2014/main" id="{C60EDCB5-F7D9-9549-8DD7-4BF2E2507022}"/>
              </a:ext>
            </a:extLst>
          </p:cNvPr>
          <p:cNvGrpSpPr/>
          <p:nvPr/>
        </p:nvGrpSpPr>
        <p:grpSpPr>
          <a:xfrm>
            <a:off x="1468548" y="5357112"/>
            <a:ext cx="8422920" cy="225527"/>
            <a:chOff x="1475041" y="4289580"/>
            <a:chExt cx="8422920" cy="225527"/>
          </a:xfrm>
        </p:grpSpPr>
        <p:grpSp>
          <p:nvGrpSpPr>
            <p:cNvPr id="341" name="Group 340">
              <a:extLst>
                <a:ext uri="{FF2B5EF4-FFF2-40B4-BE49-F238E27FC236}">
                  <a16:creationId xmlns:a16="http://schemas.microsoft.com/office/drawing/2014/main" id="{74FCEBA0-9F03-294A-B2A0-934A20C017FE}"/>
                </a:ext>
              </a:extLst>
            </p:cNvPr>
            <p:cNvGrpSpPr/>
            <p:nvPr/>
          </p:nvGrpSpPr>
          <p:grpSpPr>
            <a:xfrm>
              <a:off x="1673161" y="4312993"/>
              <a:ext cx="8010424" cy="166535"/>
              <a:chOff x="743463" y="3048000"/>
              <a:chExt cx="19035666" cy="395747"/>
            </a:xfrm>
          </p:grpSpPr>
          <p:sp>
            <p:nvSpPr>
              <p:cNvPr id="344" name="Arc 343">
                <a:extLst>
                  <a:ext uri="{FF2B5EF4-FFF2-40B4-BE49-F238E27FC236}">
                    <a16:creationId xmlns:a16="http://schemas.microsoft.com/office/drawing/2014/main" id="{6D399DF6-1854-704C-B470-2FECBA996008}"/>
                  </a:ext>
                </a:extLst>
              </p:cNvPr>
              <p:cNvSpPr/>
              <p:nvPr/>
            </p:nvSpPr>
            <p:spPr>
              <a:xfrm flipV="1">
                <a:off x="743463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45" name="Arc 344">
                <a:extLst>
                  <a:ext uri="{FF2B5EF4-FFF2-40B4-BE49-F238E27FC236}">
                    <a16:creationId xmlns:a16="http://schemas.microsoft.com/office/drawing/2014/main" id="{AB2C1574-EBE4-F64E-B585-6540D6841D98}"/>
                  </a:ext>
                </a:extLst>
              </p:cNvPr>
              <p:cNvSpPr/>
              <p:nvPr/>
            </p:nvSpPr>
            <p:spPr>
              <a:xfrm>
                <a:off x="1139210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46" name="Arc 345">
                <a:extLst>
                  <a:ext uri="{FF2B5EF4-FFF2-40B4-BE49-F238E27FC236}">
                    <a16:creationId xmlns:a16="http://schemas.microsoft.com/office/drawing/2014/main" id="{4671DE8B-2ECF-494F-9940-518DFBB34146}"/>
                  </a:ext>
                </a:extLst>
              </p:cNvPr>
              <p:cNvSpPr/>
              <p:nvPr/>
            </p:nvSpPr>
            <p:spPr>
              <a:xfrm flipV="1">
                <a:off x="1534957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47" name="Arc 346">
                <a:extLst>
                  <a:ext uri="{FF2B5EF4-FFF2-40B4-BE49-F238E27FC236}">
                    <a16:creationId xmlns:a16="http://schemas.microsoft.com/office/drawing/2014/main" id="{5DE61C4A-85BB-F143-85A7-6436B6087407}"/>
                  </a:ext>
                </a:extLst>
              </p:cNvPr>
              <p:cNvSpPr/>
              <p:nvPr/>
            </p:nvSpPr>
            <p:spPr>
              <a:xfrm>
                <a:off x="1930704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48" name="Arc 347">
                <a:extLst>
                  <a:ext uri="{FF2B5EF4-FFF2-40B4-BE49-F238E27FC236}">
                    <a16:creationId xmlns:a16="http://schemas.microsoft.com/office/drawing/2014/main" id="{08B42CF1-5D4A-F14B-BFB2-871A6DBA8533}"/>
                  </a:ext>
                </a:extLst>
              </p:cNvPr>
              <p:cNvSpPr/>
              <p:nvPr/>
            </p:nvSpPr>
            <p:spPr>
              <a:xfrm flipV="1">
                <a:off x="2326451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49" name="Arc 348">
                <a:extLst>
                  <a:ext uri="{FF2B5EF4-FFF2-40B4-BE49-F238E27FC236}">
                    <a16:creationId xmlns:a16="http://schemas.microsoft.com/office/drawing/2014/main" id="{4BEE3C92-A79A-D54F-B446-96AD05DF0BDA}"/>
                  </a:ext>
                </a:extLst>
              </p:cNvPr>
              <p:cNvSpPr/>
              <p:nvPr/>
            </p:nvSpPr>
            <p:spPr>
              <a:xfrm>
                <a:off x="2722198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50" name="Arc 349">
                <a:extLst>
                  <a:ext uri="{FF2B5EF4-FFF2-40B4-BE49-F238E27FC236}">
                    <a16:creationId xmlns:a16="http://schemas.microsoft.com/office/drawing/2014/main" id="{8484D6FA-CBE6-B041-A024-25C691A3E1FD}"/>
                  </a:ext>
                </a:extLst>
              </p:cNvPr>
              <p:cNvSpPr/>
              <p:nvPr/>
            </p:nvSpPr>
            <p:spPr>
              <a:xfrm flipV="1">
                <a:off x="3125538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51" name="Arc 350">
                <a:extLst>
                  <a:ext uri="{FF2B5EF4-FFF2-40B4-BE49-F238E27FC236}">
                    <a16:creationId xmlns:a16="http://schemas.microsoft.com/office/drawing/2014/main" id="{66C4BA80-0F7D-1E40-97AB-0C002A414447}"/>
                  </a:ext>
                </a:extLst>
              </p:cNvPr>
              <p:cNvSpPr/>
              <p:nvPr/>
            </p:nvSpPr>
            <p:spPr>
              <a:xfrm>
                <a:off x="3521285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52" name="Arc 351">
                <a:extLst>
                  <a:ext uri="{FF2B5EF4-FFF2-40B4-BE49-F238E27FC236}">
                    <a16:creationId xmlns:a16="http://schemas.microsoft.com/office/drawing/2014/main" id="{76056DA6-1607-BD41-9CCA-1FC34E8C3AEF}"/>
                  </a:ext>
                </a:extLst>
              </p:cNvPr>
              <p:cNvSpPr/>
              <p:nvPr/>
            </p:nvSpPr>
            <p:spPr>
              <a:xfrm flipV="1">
                <a:off x="3917032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53" name="Arc 352">
                <a:extLst>
                  <a:ext uri="{FF2B5EF4-FFF2-40B4-BE49-F238E27FC236}">
                    <a16:creationId xmlns:a16="http://schemas.microsoft.com/office/drawing/2014/main" id="{FB94E4E6-A82F-2A41-B6C8-E12F1DD8FE1B}"/>
                  </a:ext>
                </a:extLst>
              </p:cNvPr>
              <p:cNvSpPr/>
              <p:nvPr/>
            </p:nvSpPr>
            <p:spPr>
              <a:xfrm>
                <a:off x="4312779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54" name="Arc 353">
                <a:extLst>
                  <a:ext uri="{FF2B5EF4-FFF2-40B4-BE49-F238E27FC236}">
                    <a16:creationId xmlns:a16="http://schemas.microsoft.com/office/drawing/2014/main" id="{97122B78-C702-B54E-A796-674B603733DA}"/>
                  </a:ext>
                </a:extLst>
              </p:cNvPr>
              <p:cNvSpPr/>
              <p:nvPr/>
            </p:nvSpPr>
            <p:spPr>
              <a:xfrm flipV="1">
                <a:off x="4708526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55" name="Arc 354">
                <a:extLst>
                  <a:ext uri="{FF2B5EF4-FFF2-40B4-BE49-F238E27FC236}">
                    <a16:creationId xmlns:a16="http://schemas.microsoft.com/office/drawing/2014/main" id="{987204A0-D1B9-2C47-9312-56B31044B4EB}"/>
                  </a:ext>
                </a:extLst>
              </p:cNvPr>
              <p:cNvSpPr/>
              <p:nvPr/>
            </p:nvSpPr>
            <p:spPr>
              <a:xfrm>
                <a:off x="5104273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56" name="Arc 355">
                <a:extLst>
                  <a:ext uri="{FF2B5EF4-FFF2-40B4-BE49-F238E27FC236}">
                    <a16:creationId xmlns:a16="http://schemas.microsoft.com/office/drawing/2014/main" id="{F1916BD8-374E-334F-AFC3-A3072B7984E9}"/>
                  </a:ext>
                </a:extLst>
              </p:cNvPr>
              <p:cNvSpPr/>
              <p:nvPr/>
            </p:nvSpPr>
            <p:spPr>
              <a:xfrm flipV="1">
                <a:off x="5504739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57" name="Arc 356">
                <a:extLst>
                  <a:ext uri="{FF2B5EF4-FFF2-40B4-BE49-F238E27FC236}">
                    <a16:creationId xmlns:a16="http://schemas.microsoft.com/office/drawing/2014/main" id="{1FADB723-DA38-0745-9448-66613277A519}"/>
                  </a:ext>
                </a:extLst>
              </p:cNvPr>
              <p:cNvSpPr/>
              <p:nvPr/>
            </p:nvSpPr>
            <p:spPr>
              <a:xfrm>
                <a:off x="5900486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58" name="Arc 357">
                <a:extLst>
                  <a:ext uri="{FF2B5EF4-FFF2-40B4-BE49-F238E27FC236}">
                    <a16:creationId xmlns:a16="http://schemas.microsoft.com/office/drawing/2014/main" id="{D5B4E108-0ADB-144E-B3CA-F8FBBED6E2EE}"/>
                  </a:ext>
                </a:extLst>
              </p:cNvPr>
              <p:cNvSpPr/>
              <p:nvPr/>
            </p:nvSpPr>
            <p:spPr>
              <a:xfrm flipV="1">
                <a:off x="6296233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59" name="Arc 358">
                <a:extLst>
                  <a:ext uri="{FF2B5EF4-FFF2-40B4-BE49-F238E27FC236}">
                    <a16:creationId xmlns:a16="http://schemas.microsoft.com/office/drawing/2014/main" id="{A69ED759-236A-1940-BC43-97B125FE5A1B}"/>
                  </a:ext>
                </a:extLst>
              </p:cNvPr>
              <p:cNvSpPr/>
              <p:nvPr/>
            </p:nvSpPr>
            <p:spPr>
              <a:xfrm>
                <a:off x="6691980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60" name="Arc 359">
                <a:extLst>
                  <a:ext uri="{FF2B5EF4-FFF2-40B4-BE49-F238E27FC236}">
                    <a16:creationId xmlns:a16="http://schemas.microsoft.com/office/drawing/2014/main" id="{503C24A7-A759-1044-A5EF-78EDA6852B1E}"/>
                  </a:ext>
                </a:extLst>
              </p:cNvPr>
              <p:cNvSpPr/>
              <p:nvPr/>
            </p:nvSpPr>
            <p:spPr>
              <a:xfrm flipV="1">
                <a:off x="7087727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61" name="Arc 360">
                <a:extLst>
                  <a:ext uri="{FF2B5EF4-FFF2-40B4-BE49-F238E27FC236}">
                    <a16:creationId xmlns:a16="http://schemas.microsoft.com/office/drawing/2014/main" id="{83C0B645-7B03-8342-B192-0BB3A5811F1A}"/>
                  </a:ext>
                </a:extLst>
              </p:cNvPr>
              <p:cNvSpPr/>
              <p:nvPr/>
            </p:nvSpPr>
            <p:spPr>
              <a:xfrm>
                <a:off x="7483474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62" name="Arc 361">
                <a:extLst>
                  <a:ext uri="{FF2B5EF4-FFF2-40B4-BE49-F238E27FC236}">
                    <a16:creationId xmlns:a16="http://schemas.microsoft.com/office/drawing/2014/main" id="{7A05DCBF-C76C-F64F-BDF3-977006322215}"/>
                  </a:ext>
                </a:extLst>
              </p:cNvPr>
              <p:cNvSpPr/>
              <p:nvPr/>
            </p:nvSpPr>
            <p:spPr>
              <a:xfrm flipV="1">
                <a:off x="7886814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63" name="Arc 362">
                <a:extLst>
                  <a:ext uri="{FF2B5EF4-FFF2-40B4-BE49-F238E27FC236}">
                    <a16:creationId xmlns:a16="http://schemas.microsoft.com/office/drawing/2014/main" id="{D20B36A5-A84D-574E-95F6-B96C22454581}"/>
                  </a:ext>
                </a:extLst>
              </p:cNvPr>
              <p:cNvSpPr/>
              <p:nvPr/>
            </p:nvSpPr>
            <p:spPr>
              <a:xfrm>
                <a:off x="8282561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64" name="Arc 363">
                <a:extLst>
                  <a:ext uri="{FF2B5EF4-FFF2-40B4-BE49-F238E27FC236}">
                    <a16:creationId xmlns:a16="http://schemas.microsoft.com/office/drawing/2014/main" id="{C7330712-4DD1-BE4C-90EF-2B6D4B62DE9D}"/>
                  </a:ext>
                </a:extLst>
              </p:cNvPr>
              <p:cNvSpPr/>
              <p:nvPr/>
            </p:nvSpPr>
            <p:spPr>
              <a:xfrm flipV="1">
                <a:off x="8678308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65" name="Arc 364">
                <a:extLst>
                  <a:ext uri="{FF2B5EF4-FFF2-40B4-BE49-F238E27FC236}">
                    <a16:creationId xmlns:a16="http://schemas.microsoft.com/office/drawing/2014/main" id="{1836181E-D17F-DB4C-BC07-435C38E3FDE7}"/>
                  </a:ext>
                </a:extLst>
              </p:cNvPr>
              <p:cNvSpPr/>
              <p:nvPr/>
            </p:nvSpPr>
            <p:spPr>
              <a:xfrm>
                <a:off x="9074055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66" name="Arc 365">
                <a:extLst>
                  <a:ext uri="{FF2B5EF4-FFF2-40B4-BE49-F238E27FC236}">
                    <a16:creationId xmlns:a16="http://schemas.microsoft.com/office/drawing/2014/main" id="{CD554388-9924-B04E-9F81-92CE1DA32332}"/>
                  </a:ext>
                </a:extLst>
              </p:cNvPr>
              <p:cNvSpPr/>
              <p:nvPr/>
            </p:nvSpPr>
            <p:spPr>
              <a:xfrm flipV="1">
                <a:off x="9469802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67" name="Arc 366">
                <a:extLst>
                  <a:ext uri="{FF2B5EF4-FFF2-40B4-BE49-F238E27FC236}">
                    <a16:creationId xmlns:a16="http://schemas.microsoft.com/office/drawing/2014/main" id="{815A6607-6320-4843-A62D-DB90155FBB6C}"/>
                  </a:ext>
                </a:extLst>
              </p:cNvPr>
              <p:cNvSpPr/>
              <p:nvPr/>
            </p:nvSpPr>
            <p:spPr>
              <a:xfrm>
                <a:off x="9865549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68" name="Arc 367">
                <a:extLst>
                  <a:ext uri="{FF2B5EF4-FFF2-40B4-BE49-F238E27FC236}">
                    <a16:creationId xmlns:a16="http://schemas.microsoft.com/office/drawing/2014/main" id="{CAF5BB18-885A-3348-AC42-0DB7EE3D6EDC}"/>
                  </a:ext>
                </a:extLst>
              </p:cNvPr>
              <p:cNvSpPr/>
              <p:nvPr/>
            </p:nvSpPr>
            <p:spPr>
              <a:xfrm flipV="1">
                <a:off x="10261296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69" name="Arc 368">
                <a:extLst>
                  <a:ext uri="{FF2B5EF4-FFF2-40B4-BE49-F238E27FC236}">
                    <a16:creationId xmlns:a16="http://schemas.microsoft.com/office/drawing/2014/main" id="{B935F242-7051-EA4B-B6F6-9719AAE04922}"/>
                  </a:ext>
                </a:extLst>
              </p:cNvPr>
              <p:cNvSpPr/>
              <p:nvPr/>
            </p:nvSpPr>
            <p:spPr>
              <a:xfrm>
                <a:off x="10657043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70" name="Arc 369">
                <a:extLst>
                  <a:ext uri="{FF2B5EF4-FFF2-40B4-BE49-F238E27FC236}">
                    <a16:creationId xmlns:a16="http://schemas.microsoft.com/office/drawing/2014/main" id="{0943FBDF-17CB-4540-832B-D50B8E49B891}"/>
                  </a:ext>
                </a:extLst>
              </p:cNvPr>
              <p:cNvSpPr/>
              <p:nvPr/>
            </p:nvSpPr>
            <p:spPr>
              <a:xfrm flipV="1">
                <a:off x="11052790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71" name="Arc 370">
                <a:extLst>
                  <a:ext uri="{FF2B5EF4-FFF2-40B4-BE49-F238E27FC236}">
                    <a16:creationId xmlns:a16="http://schemas.microsoft.com/office/drawing/2014/main" id="{D7652244-E51C-FD49-8C31-D59AC3F96775}"/>
                  </a:ext>
                </a:extLst>
              </p:cNvPr>
              <p:cNvSpPr/>
              <p:nvPr/>
            </p:nvSpPr>
            <p:spPr>
              <a:xfrm>
                <a:off x="11448537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72" name="Arc 371">
                <a:extLst>
                  <a:ext uri="{FF2B5EF4-FFF2-40B4-BE49-F238E27FC236}">
                    <a16:creationId xmlns:a16="http://schemas.microsoft.com/office/drawing/2014/main" id="{1965BA9F-CD95-344E-B66F-F2214DAC965D}"/>
                  </a:ext>
                </a:extLst>
              </p:cNvPr>
              <p:cNvSpPr/>
              <p:nvPr/>
            </p:nvSpPr>
            <p:spPr>
              <a:xfrm flipV="1">
                <a:off x="11844284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73" name="Arc 372">
                <a:extLst>
                  <a:ext uri="{FF2B5EF4-FFF2-40B4-BE49-F238E27FC236}">
                    <a16:creationId xmlns:a16="http://schemas.microsoft.com/office/drawing/2014/main" id="{FF4657D9-0AD7-6F49-A621-1E4C2808E072}"/>
                  </a:ext>
                </a:extLst>
              </p:cNvPr>
              <p:cNvSpPr/>
              <p:nvPr/>
            </p:nvSpPr>
            <p:spPr>
              <a:xfrm>
                <a:off x="12240031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74" name="Arc 373">
                <a:extLst>
                  <a:ext uri="{FF2B5EF4-FFF2-40B4-BE49-F238E27FC236}">
                    <a16:creationId xmlns:a16="http://schemas.microsoft.com/office/drawing/2014/main" id="{1EBCC0F3-C7D1-A946-9AA3-3FE7DD08F97F}"/>
                  </a:ext>
                </a:extLst>
              </p:cNvPr>
              <p:cNvSpPr/>
              <p:nvPr/>
            </p:nvSpPr>
            <p:spPr>
              <a:xfrm flipV="1">
                <a:off x="12643371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75" name="Arc 374">
                <a:extLst>
                  <a:ext uri="{FF2B5EF4-FFF2-40B4-BE49-F238E27FC236}">
                    <a16:creationId xmlns:a16="http://schemas.microsoft.com/office/drawing/2014/main" id="{9304973F-322D-0D49-BB60-7041C53AA4F6}"/>
                  </a:ext>
                </a:extLst>
              </p:cNvPr>
              <p:cNvSpPr/>
              <p:nvPr/>
            </p:nvSpPr>
            <p:spPr>
              <a:xfrm>
                <a:off x="13039118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76" name="Arc 375">
                <a:extLst>
                  <a:ext uri="{FF2B5EF4-FFF2-40B4-BE49-F238E27FC236}">
                    <a16:creationId xmlns:a16="http://schemas.microsoft.com/office/drawing/2014/main" id="{C4FB5C16-5DA9-EB40-81D9-7AF309D7B85A}"/>
                  </a:ext>
                </a:extLst>
              </p:cNvPr>
              <p:cNvSpPr/>
              <p:nvPr/>
            </p:nvSpPr>
            <p:spPr>
              <a:xfrm flipV="1">
                <a:off x="13434865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77" name="Arc 376">
                <a:extLst>
                  <a:ext uri="{FF2B5EF4-FFF2-40B4-BE49-F238E27FC236}">
                    <a16:creationId xmlns:a16="http://schemas.microsoft.com/office/drawing/2014/main" id="{A926F842-81DF-9345-A49C-083DCFB032B2}"/>
                  </a:ext>
                </a:extLst>
              </p:cNvPr>
              <p:cNvSpPr/>
              <p:nvPr/>
            </p:nvSpPr>
            <p:spPr>
              <a:xfrm>
                <a:off x="13830612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78" name="Arc 377">
                <a:extLst>
                  <a:ext uri="{FF2B5EF4-FFF2-40B4-BE49-F238E27FC236}">
                    <a16:creationId xmlns:a16="http://schemas.microsoft.com/office/drawing/2014/main" id="{F6315362-269B-AD4D-972C-1B8686DE279C}"/>
                  </a:ext>
                </a:extLst>
              </p:cNvPr>
              <p:cNvSpPr/>
              <p:nvPr/>
            </p:nvSpPr>
            <p:spPr>
              <a:xfrm flipV="1">
                <a:off x="14226359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79" name="Arc 378">
                <a:extLst>
                  <a:ext uri="{FF2B5EF4-FFF2-40B4-BE49-F238E27FC236}">
                    <a16:creationId xmlns:a16="http://schemas.microsoft.com/office/drawing/2014/main" id="{419DC0E7-B561-5548-B9A3-78A6F5E1DC29}"/>
                  </a:ext>
                </a:extLst>
              </p:cNvPr>
              <p:cNvSpPr/>
              <p:nvPr/>
            </p:nvSpPr>
            <p:spPr>
              <a:xfrm>
                <a:off x="14622106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80" name="Arc 379">
                <a:extLst>
                  <a:ext uri="{FF2B5EF4-FFF2-40B4-BE49-F238E27FC236}">
                    <a16:creationId xmlns:a16="http://schemas.microsoft.com/office/drawing/2014/main" id="{0745CA9C-4094-6740-BD18-6D1C5D5B9508}"/>
                  </a:ext>
                </a:extLst>
              </p:cNvPr>
              <p:cNvSpPr/>
              <p:nvPr/>
            </p:nvSpPr>
            <p:spPr>
              <a:xfrm flipV="1">
                <a:off x="15022572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81" name="Arc 380">
                <a:extLst>
                  <a:ext uri="{FF2B5EF4-FFF2-40B4-BE49-F238E27FC236}">
                    <a16:creationId xmlns:a16="http://schemas.microsoft.com/office/drawing/2014/main" id="{AE2CC833-9E65-9E4E-AADE-3F5E76E04303}"/>
                  </a:ext>
                </a:extLst>
              </p:cNvPr>
              <p:cNvSpPr/>
              <p:nvPr/>
            </p:nvSpPr>
            <p:spPr>
              <a:xfrm>
                <a:off x="15418319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82" name="Arc 381">
                <a:extLst>
                  <a:ext uri="{FF2B5EF4-FFF2-40B4-BE49-F238E27FC236}">
                    <a16:creationId xmlns:a16="http://schemas.microsoft.com/office/drawing/2014/main" id="{54D0EB71-533C-0548-8005-4AA887484C26}"/>
                  </a:ext>
                </a:extLst>
              </p:cNvPr>
              <p:cNvSpPr/>
              <p:nvPr/>
            </p:nvSpPr>
            <p:spPr>
              <a:xfrm flipV="1">
                <a:off x="15814066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83" name="Arc 382">
                <a:extLst>
                  <a:ext uri="{FF2B5EF4-FFF2-40B4-BE49-F238E27FC236}">
                    <a16:creationId xmlns:a16="http://schemas.microsoft.com/office/drawing/2014/main" id="{2CAA7DC7-BBA3-E04B-AAA0-1A9A2C7A0D28}"/>
                  </a:ext>
                </a:extLst>
              </p:cNvPr>
              <p:cNvSpPr/>
              <p:nvPr/>
            </p:nvSpPr>
            <p:spPr>
              <a:xfrm>
                <a:off x="16209813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84" name="Arc 383">
                <a:extLst>
                  <a:ext uri="{FF2B5EF4-FFF2-40B4-BE49-F238E27FC236}">
                    <a16:creationId xmlns:a16="http://schemas.microsoft.com/office/drawing/2014/main" id="{5A4C45F1-5191-5442-8AF9-A7C5EE0622BF}"/>
                  </a:ext>
                </a:extLst>
              </p:cNvPr>
              <p:cNvSpPr/>
              <p:nvPr/>
            </p:nvSpPr>
            <p:spPr>
              <a:xfrm flipV="1">
                <a:off x="16605560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85" name="Arc 384">
                <a:extLst>
                  <a:ext uri="{FF2B5EF4-FFF2-40B4-BE49-F238E27FC236}">
                    <a16:creationId xmlns:a16="http://schemas.microsoft.com/office/drawing/2014/main" id="{0C226549-D2EB-204D-B711-5128C383511E}"/>
                  </a:ext>
                </a:extLst>
              </p:cNvPr>
              <p:cNvSpPr/>
              <p:nvPr/>
            </p:nvSpPr>
            <p:spPr>
              <a:xfrm>
                <a:off x="17001307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86" name="Arc 385">
                <a:extLst>
                  <a:ext uri="{FF2B5EF4-FFF2-40B4-BE49-F238E27FC236}">
                    <a16:creationId xmlns:a16="http://schemas.microsoft.com/office/drawing/2014/main" id="{2F82A2A5-9970-D546-AA41-D416D23F420B}"/>
                  </a:ext>
                </a:extLst>
              </p:cNvPr>
              <p:cNvSpPr/>
              <p:nvPr/>
            </p:nvSpPr>
            <p:spPr>
              <a:xfrm flipV="1">
                <a:off x="17404647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87" name="Arc 386">
                <a:extLst>
                  <a:ext uri="{FF2B5EF4-FFF2-40B4-BE49-F238E27FC236}">
                    <a16:creationId xmlns:a16="http://schemas.microsoft.com/office/drawing/2014/main" id="{39589B7A-53FD-834B-A0D4-5C0F72866F2D}"/>
                  </a:ext>
                </a:extLst>
              </p:cNvPr>
              <p:cNvSpPr/>
              <p:nvPr/>
            </p:nvSpPr>
            <p:spPr>
              <a:xfrm>
                <a:off x="17800394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88" name="Arc 387">
                <a:extLst>
                  <a:ext uri="{FF2B5EF4-FFF2-40B4-BE49-F238E27FC236}">
                    <a16:creationId xmlns:a16="http://schemas.microsoft.com/office/drawing/2014/main" id="{90D5F3E9-FF22-4741-86BC-C1A2C6731B4A}"/>
                  </a:ext>
                </a:extLst>
              </p:cNvPr>
              <p:cNvSpPr/>
              <p:nvPr/>
            </p:nvSpPr>
            <p:spPr>
              <a:xfrm flipV="1">
                <a:off x="18196141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89" name="Arc 388">
                <a:extLst>
                  <a:ext uri="{FF2B5EF4-FFF2-40B4-BE49-F238E27FC236}">
                    <a16:creationId xmlns:a16="http://schemas.microsoft.com/office/drawing/2014/main" id="{7CA5F9A5-81C5-734E-8A09-DD510B796E45}"/>
                  </a:ext>
                </a:extLst>
              </p:cNvPr>
              <p:cNvSpPr/>
              <p:nvPr/>
            </p:nvSpPr>
            <p:spPr>
              <a:xfrm>
                <a:off x="18591888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90" name="Arc 389">
                <a:extLst>
                  <a:ext uri="{FF2B5EF4-FFF2-40B4-BE49-F238E27FC236}">
                    <a16:creationId xmlns:a16="http://schemas.microsoft.com/office/drawing/2014/main" id="{3B456BC9-5994-F64E-B09D-58F290F87254}"/>
                  </a:ext>
                </a:extLst>
              </p:cNvPr>
              <p:cNvSpPr/>
              <p:nvPr/>
            </p:nvSpPr>
            <p:spPr>
              <a:xfrm flipV="1">
                <a:off x="18987635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91" name="Arc 390">
                <a:extLst>
                  <a:ext uri="{FF2B5EF4-FFF2-40B4-BE49-F238E27FC236}">
                    <a16:creationId xmlns:a16="http://schemas.microsoft.com/office/drawing/2014/main" id="{3AA38FEB-3AFA-EC48-8034-5B5F0691AF8B}"/>
                  </a:ext>
                </a:extLst>
              </p:cNvPr>
              <p:cNvSpPr/>
              <p:nvPr/>
            </p:nvSpPr>
            <p:spPr>
              <a:xfrm>
                <a:off x="19383382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42" name="Rectangle 341">
              <a:extLst>
                <a:ext uri="{FF2B5EF4-FFF2-40B4-BE49-F238E27FC236}">
                  <a16:creationId xmlns:a16="http://schemas.microsoft.com/office/drawing/2014/main" id="{25344499-65C1-ED40-8FAF-DC0CC3C860FC}"/>
                </a:ext>
              </a:extLst>
            </p:cNvPr>
            <p:cNvSpPr/>
            <p:nvPr/>
          </p:nvSpPr>
          <p:spPr>
            <a:xfrm>
              <a:off x="1475041" y="4301747"/>
              <a:ext cx="198120" cy="21336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3" name="Rectangle 342">
              <a:extLst>
                <a:ext uri="{FF2B5EF4-FFF2-40B4-BE49-F238E27FC236}">
                  <a16:creationId xmlns:a16="http://schemas.microsoft.com/office/drawing/2014/main" id="{19B83B91-47D2-8B48-9649-CD7C1B8ACE01}"/>
                </a:ext>
              </a:extLst>
            </p:cNvPr>
            <p:cNvSpPr/>
            <p:nvPr/>
          </p:nvSpPr>
          <p:spPr>
            <a:xfrm>
              <a:off x="9699841" y="4289580"/>
              <a:ext cx="198120" cy="21336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93" name="Rectangle 392">
            <a:extLst>
              <a:ext uri="{FF2B5EF4-FFF2-40B4-BE49-F238E27FC236}">
                <a16:creationId xmlns:a16="http://schemas.microsoft.com/office/drawing/2014/main" id="{D099473C-2EEE-1345-BE59-215606F121ED}"/>
              </a:ext>
            </a:extLst>
          </p:cNvPr>
          <p:cNvSpPr/>
          <p:nvPr/>
        </p:nvSpPr>
        <p:spPr>
          <a:xfrm>
            <a:off x="1104236" y="5904278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94" name="Group 393">
            <a:extLst>
              <a:ext uri="{FF2B5EF4-FFF2-40B4-BE49-F238E27FC236}">
                <a16:creationId xmlns:a16="http://schemas.microsoft.com/office/drawing/2014/main" id="{97413653-09DF-4C42-83DE-ED79742A30DB}"/>
              </a:ext>
            </a:extLst>
          </p:cNvPr>
          <p:cNvGrpSpPr/>
          <p:nvPr/>
        </p:nvGrpSpPr>
        <p:grpSpPr>
          <a:xfrm>
            <a:off x="1468548" y="5891442"/>
            <a:ext cx="8422920" cy="225527"/>
            <a:chOff x="1475041" y="4289580"/>
            <a:chExt cx="8422920" cy="225527"/>
          </a:xfrm>
        </p:grpSpPr>
        <p:grpSp>
          <p:nvGrpSpPr>
            <p:cNvPr id="395" name="Group 394">
              <a:extLst>
                <a:ext uri="{FF2B5EF4-FFF2-40B4-BE49-F238E27FC236}">
                  <a16:creationId xmlns:a16="http://schemas.microsoft.com/office/drawing/2014/main" id="{5CAFAF2D-E61E-CA4D-9413-172CB01393FC}"/>
                </a:ext>
              </a:extLst>
            </p:cNvPr>
            <p:cNvGrpSpPr/>
            <p:nvPr/>
          </p:nvGrpSpPr>
          <p:grpSpPr>
            <a:xfrm>
              <a:off x="1673161" y="4312993"/>
              <a:ext cx="8010424" cy="166535"/>
              <a:chOff x="743463" y="3048000"/>
              <a:chExt cx="19035666" cy="395747"/>
            </a:xfrm>
          </p:grpSpPr>
          <p:sp>
            <p:nvSpPr>
              <p:cNvPr id="398" name="Arc 397">
                <a:extLst>
                  <a:ext uri="{FF2B5EF4-FFF2-40B4-BE49-F238E27FC236}">
                    <a16:creationId xmlns:a16="http://schemas.microsoft.com/office/drawing/2014/main" id="{1F14570D-224D-064A-B1FE-1D4D14D2D12C}"/>
                  </a:ext>
                </a:extLst>
              </p:cNvPr>
              <p:cNvSpPr/>
              <p:nvPr/>
            </p:nvSpPr>
            <p:spPr>
              <a:xfrm flipV="1">
                <a:off x="743463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99" name="Arc 398">
                <a:extLst>
                  <a:ext uri="{FF2B5EF4-FFF2-40B4-BE49-F238E27FC236}">
                    <a16:creationId xmlns:a16="http://schemas.microsoft.com/office/drawing/2014/main" id="{09FD2452-4540-0A4E-A625-4E8C2237BD7A}"/>
                  </a:ext>
                </a:extLst>
              </p:cNvPr>
              <p:cNvSpPr/>
              <p:nvPr/>
            </p:nvSpPr>
            <p:spPr>
              <a:xfrm>
                <a:off x="1139210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00" name="Arc 399">
                <a:extLst>
                  <a:ext uri="{FF2B5EF4-FFF2-40B4-BE49-F238E27FC236}">
                    <a16:creationId xmlns:a16="http://schemas.microsoft.com/office/drawing/2014/main" id="{1737315D-CD2A-2644-80DE-C3F993307DA9}"/>
                  </a:ext>
                </a:extLst>
              </p:cNvPr>
              <p:cNvSpPr/>
              <p:nvPr/>
            </p:nvSpPr>
            <p:spPr>
              <a:xfrm flipV="1">
                <a:off x="1534957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01" name="Arc 400">
                <a:extLst>
                  <a:ext uri="{FF2B5EF4-FFF2-40B4-BE49-F238E27FC236}">
                    <a16:creationId xmlns:a16="http://schemas.microsoft.com/office/drawing/2014/main" id="{F1B2A9AA-85B4-874F-A240-8049B1219A68}"/>
                  </a:ext>
                </a:extLst>
              </p:cNvPr>
              <p:cNvSpPr/>
              <p:nvPr/>
            </p:nvSpPr>
            <p:spPr>
              <a:xfrm>
                <a:off x="1930704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02" name="Arc 401">
                <a:extLst>
                  <a:ext uri="{FF2B5EF4-FFF2-40B4-BE49-F238E27FC236}">
                    <a16:creationId xmlns:a16="http://schemas.microsoft.com/office/drawing/2014/main" id="{E31EB918-14D3-3845-9FFD-AE80798E86CC}"/>
                  </a:ext>
                </a:extLst>
              </p:cNvPr>
              <p:cNvSpPr/>
              <p:nvPr/>
            </p:nvSpPr>
            <p:spPr>
              <a:xfrm flipV="1">
                <a:off x="2326451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03" name="Arc 402">
                <a:extLst>
                  <a:ext uri="{FF2B5EF4-FFF2-40B4-BE49-F238E27FC236}">
                    <a16:creationId xmlns:a16="http://schemas.microsoft.com/office/drawing/2014/main" id="{32A714C5-DF85-4B4B-8433-38398C227944}"/>
                  </a:ext>
                </a:extLst>
              </p:cNvPr>
              <p:cNvSpPr/>
              <p:nvPr/>
            </p:nvSpPr>
            <p:spPr>
              <a:xfrm>
                <a:off x="2722198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04" name="Arc 403">
                <a:extLst>
                  <a:ext uri="{FF2B5EF4-FFF2-40B4-BE49-F238E27FC236}">
                    <a16:creationId xmlns:a16="http://schemas.microsoft.com/office/drawing/2014/main" id="{DF6C1706-854E-9B43-9889-F1FFB32D1359}"/>
                  </a:ext>
                </a:extLst>
              </p:cNvPr>
              <p:cNvSpPr/>
              <p:nvPr/>
            </p:nvSpPr>
            <p:spPr>
              <a:xfrm flipV="1">
                <a:off x="3125538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05" name="Arc 404">
                <a:extLst>
                  <a:ext uri="{FF2B5EF4-FFF2-40B4-BE49-F238E27FC236}">
                    <a16:creationId xmlns:a16="http://schemas.microsoft.com/office/drawing/2014/main" id="{973D1B75-8F42-084A-9431-B9E4A5FE6266}"/>
                  </a:ext>
                </a:extLst>
              </p:cNvPr>
              <p:cNvSpPr/>
              <p:nvPr/>
            </p:nvSpPr>
            <p:spPr>
              <a:xfrm>
                <a:off x="3521285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06" name="Arc 405">
                <a:extLst>
                  <a:ext uri="{FF2B5EF4-FFF2-40B4-BE49-F238E27FC236}">
                    <a16:creationId xmlns:a16="http://schemas.microsoft.com/office/drawing/2014/main" id="{1E5559AF-65E1-4C48-BEAF-E54B9B1CE14D}"/>
                  </a:ext>
                </a:extLst>
              </p:cNvPr>
              <p:cNvSpPr/>
              <p:nvPr/>
            </p:nvSpPr>
            <p:spPr>
              <a:xfrm flipV="1">
                <a:off x="3917032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07" name="Arc 406">
                <a:extLst>
                  <a:ext uri="{FF2B5EF4-FFF2-40B4-BE49-F238E27FC236}">
                    <a16:creationId xmlns:a16="http://schemas.microsoft.com/office/drawing/2014/main" id="{31D1D538-00AA-B143-8E48-E07125CD4781}"/>
                  </a:ext>
                </a:extLst>
              </p:cNvPr>
              <p:cNvSpPr/>
              <p:nvPr/>
            </p:nvSpPr>
            <p:spPr>
              <a:xfrm>
                <a:off x="4312779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08" name="Arc 407">
                <a:extLst>
                  <a:ext uri="{FF2B5EF4-FFF2-40B4-BE49-F238E27FC236}">
                    <a16:creationId xmlns:a16="http://schemas.microsoft.com/office/drawing/2014/main" id="{83E20EBE-6FB5-CE4C-8B70-6C6786FCF95E}"/>
                  </a:ext>
                </a:extLst>
              </p:cNvPr>
              <p:cNvSpPr/>
              <p:nvPr/>
            </p:nvSpPr>
            <p:spPr>
              <a:xfrm flipV="1">
                <a:off x="4708526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09" name="Arc 408">
                <a:extLst>
                  <a:ext uri="{FF2B5EF4-FFF2-40B4-BE49-F238E27FC236}">
                    <a16:creationId xmlns:a16="http://schemas.microsoft.com/office/drawing/2014/main" id="{AD391DB4-7F1C-6440-A8F6-61ADFEEA859F}"/>
                  </a:ext>
                </a:extLst>
              </p:cNvPr>
              <p:cNvSpPr/>
              <p:nvPr/>
            </p:nvSpPr>
            <p:spPr>
              <a:xfrm>
                <a:off x="5104273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10" name="Arc 409">
                <a:extLst>
                  <a:ext uri="{FF2B5EF4-FFF2-40B4-BE49-F238E27FC236}">
                    <a16:creationId xmlns:a16="http://schemas.microsoft.com/office/drawing/2014/main" id="{7FA95078-F275-2F44-B12F-39B7BF25A472}"/>
                  </a:ext>
                </a:extLst>
              </p:cNvPr>
              <p:cNvSpPr/>
              <p:nvPr/>
            </p:nvSpPr>
            <p:spPr>
              <a:xfrm flipV="1">
                <a:off x="5504739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11" name="Arc 410">
                <a:extLst>
                  <a:ext uri="{FF2B5EF4-FFF2-40B4-BE49-F238E27FC236}">
                    <a16:creationId xmlns:a16="http://schemas.microsoft.com/office/drawing/2014/main" id="{ED844335-933F-0A47-9A6E-EB67E7832328}"/>
                  </a:ext>
                </a:extLst>
              </p:cNvPr>
              <p:cNvSpPr/>
              <p:nvPr/>
            </p:nvSpPr>
            <p:spPr>
              <a:xfrm>
                <a:off x="5900486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12" name="Arc 411">
                <a:extLst>
                  <a:ext uri="{FF2B5EF4-FFF2-40B4-BE49-F238E27FC236}">
                    <a16:creationId xmlns:a16="http://schemas.microsoft.com/office/drawing/2014/main" id="{FBCDD254-FFF4-954D-8932-7D0D69773A68}"/>
                  </a:ext>
                </a:extLst>
              </p:cNvPr>
              <p:cNvSpPr/>
              <p:nvPr/>
            </p:nvSpPr>
            <p:spPr>
              <a:xfrm flipV="1">
                <a:off x="6296233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13" name="Arc 412">
                <a:extLst>
                  <a:ext uri="{FF2B5EF4-FFF2-40B4-BE49-F238E27FC236}">
                    <a16:creationId xmlns:a16="http://schemas.microsoft.com/office/drawing/2014/main" id="{499BB565-CE52-5443-B0EC-C4A7D8B09E83}"/>
                  </a:ext>
                </a:extLst>
              </p:cNvPr>
              <p:cNvSpPr/>
              <p:nvPr/>
            </p:nvSpPr>
            <p:spPr>
              <a:xfrm>
                <a:off x="6691980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14" name="Arc 413">
                <a:extLst>
                  <a:ext uri="{FF2B5EF4-FFF2-40B4-BE49-F238E27FC236}">
                    <a16:creationId xmlns:a16="http://schemas.microsoft.com/office/drawing/2014/main" id="{24BAF2BE-3983-6949-B66C-8BB1BEDDF54E}"/>
                  </a:ext>
                </a:extLst>
              </p:cNvPr>
              <p:cNvSpPr/>
              <p:nvPr/>
            </p:nvSpPr>
            <p:spPr>
              <a:xfrm flipV="1">
                <a:off x="7087727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15" name="Arc 414">
                <a:extLst>
                  <a:ext uri="{FF2B5EF4-FFF2-40B4-BE49-F238E27FC236}">
                    <a16:creationId xmlns:a16="http://schemas.microsoft.com/office/drawing/2014/main" id="{FF45E457-3540-5640-8C62-8A5D871BDCD9}"/>
                  </a:ext>
                </a:extLst>
              </p:cNvPr>
              <p:cNvSpPr/>
              <p:nvPr/>
            </p:nvSpPr>
            <p:spPr>
              <a:xfrm>
                <a:off x="7483474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16" name="Arc 415">
                <a:extLst>
                  <a:ext uri="{FF2B5EF4-FFF2-40B4-BE49-F238E27FC236}">
                    <a16:creationId xmlns:a16="http://schemas.microsoft.com/office/drawing/2014/main" id="{045194A8-12E7-7049-9347-23936905CC57}"/>
                  </a:ext>
                </a:extLst>
              </p:cNvPr>
              <p:cNvSpPr/>
              <p:nvPr/>
            </p:nvSpPr>
            <p:spPr>
              <a:xfrm flipV="1">
                <a:off x="7886814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17" name="Arc 416">
                <a:extLst>
                  <a:ext uri="{FF2B5EF4-FFF2-40B4-BE49-F238E27FC236}">
                    <a16:creationId xmlns:a16="http://schemas.microsoft.com/office/drawing/2014/main" id="{48CD6E51-C826-D349-B5EF-37350D8E8690}"/>
                  </a:ext>
                </a:extLst>
              </p:cNvPr>
              <p:cNvSpPr/>
              <p:nvPr/>
            </p:nvSpPr>
            <p:spPr>
              <a:xfrm>
                <a:off x="8282561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18" name="Arc 417">
                <a:extLst>
                  <a:ext uri="{FF2B5EF4-FFF2-40B4-BE49-F238E27FC236}">
                    <a16:creationId xmlns:a16="http://schemas.microsoft.com/office/drawing/2014/main" id="{F530FE04-8E4E-6247-96B7-6E9031C4396B}"/>
                  </a:ext>
                </a:extLst>
              </p:cNvPr>
              <p:cNvSpPr/>
              <p:nvPr/>
            </p:nvSpPr>
            <p:spPr>
              <a:xfrm flipV="1">
                <a:off x="8678308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19" name="Arc 418">
                <a:extLst>
                  <a:ext uri="{FF2B5EF4-FFF2-40B4-BE49-F238E27FC236}">
                    <a16:creationId xmlns:a16="http://schemas.microsoft.com/office/drawing/2014/main" id="{51EDBA2C-2F49-664C-9972-9488931C4A26}"/>
                  </a:ext>
                </a:extLst>
              </p:cNvPr>
              <p:cNvSpPr/>
              <p:nvPr/>
            </p:nvSpPr>
            <p:spPr>
              <a:xfrm>
                <a:off x="9074055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20" name="Arc 419">
                <a:extLst>
                  <a:ext uri="{FF2B5EF4-FFF2-40B4-BE49-F238E27FC236}">
                    <a16:creationId xmlns:a16="http://schemas.microsoft.com/office/drawing/2014/main" id="{3A7B0ECF-B0C0-D849-948A-6EBF21F7DD4B}"/>
                  </a:ext>
                </a:extLst>
              </p:cNvPr>
              <p:cNvSpPr/>
              <p:nvPr/>
            </p:nvSpPr>
            <p:spPr>
              <a:xfrm flipV="1">
                <a:off x="9469802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21" name="Arc 420">
                <a:extLst>
                  <a:ext uri="{FF2B5EF4-FFF2-40B4-BE49-F238E27FC236}">
                    <a16:creationId xmlns:a16="http://schemas.microsoft.com/office/drawing/2014/main" id="{D068C708-0FF0-4E42-81A0-BB6C75194800}"/>
                  </a:ext>
                </a:extLst>
              </p:cNvPr>
              <p:cNvSpPr/>
              <p:nvPr/>
            </p:nvSpPr>
            <p:spPr>
              <a:xfrm>
                <a:off x="9865549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22" name="Arc 421">
                <a:extLst>
                  <a:ext uri="{FF2B5EF4-FFF2-40B4-BE49-F238E27FC236}">
                    <a16:creationId xmlns:a16="http://schemas.microsoft.com/office/drawing/2014/main" id="{D484AC07-6883-ED45-9455-2DEED3DFC6B1}"/>
                  </a:ext>
                </a:extLst>
              </p:cNvPr>
              <p:cNvSpPr/>
              <p:nvPr/>
            </p:nvSpPr>
            <p:spPr>
              <a:xfrm flipV="1">
                <a:off x="10261296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23" name="Arc 422">
                <a:extLst>
                  <a:ext uri="{FF2B5EF4-FFF2-40B4-BE49-F238E27FC236}">
                    <a16:creationId xmlns:a16="http://schemas.microsoft.com/office/drawing/2014/main" id="{95D8A059-7F30-1241-B4BC-FBEB709943C6}"/>
                  </a:ext>
                </a:extLst>
              </p:cNvPr>
              <p:cNvSpPr/>
              <p:nvPr/>
            </p:nvSpPr>
            <p:spPr>
              <a:xfrm>
                <a:off x="10657043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24" name="Arc 423">
                <a:extLst>
                  <a:ext uri="{FF2B5EF4-FFF2-40B4-BE49-F238E27FC236}">
                    <a16:creationId xmlns:a16="http://schemas.microsoft.com/office/drawing/2014/main" id="{487967EF-36E2-144A-874A-E6D1431AD478}"/>
                  </a:ext>
                </a:extLst>
              </p:cNvPr>
              <p:cNvSpPr/>
              <p:nvPr/>
            </p:nvSpPr>
            <p:spPr>
              <a:xfrm flipV="1">
                <a:off x="11052790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25" name="Arc 424">
                <a:extLst>
                  <a:ext uri="{FF2B5EF4-FFF2-40B4-BE49-F238E27FC236}">
                    <a16:creationId xmlns:a16="http://schemas.microsoft.com/office/drawing/2014/main" id="{3F34C765-E504-4349-BD17-7C112464D083}"/>
                  </a:ext>
                </a:extLst>
              </p:cNvPr>
              <p:cNvSpPr/>
              <p:nvPr/>
            </p:nvSpPr>
            <p:spPr>
              <a:xfrm>
                <a:off x="11448537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26" name="Arc 425">
                <a:extLst>
                  <a:ext uri="{FF2B5EF4-FFF2-40B4-BE49-F238E27FC236}">
                    <a16:creationId xmlns:a16="http://schemas.microsoft.com/office/drawing/2014/main" id="{7E296366-857C-194A-B8DD-766402D8D87A}"/>
                  </a:ext>
                </a:extLst>
              </p:cNvPr>
              <p:cNvSpPr/>
              <p:nvPr/>
            </p:nvSpPr>
            <p:spPr>
              <a:xfrm flipV="1">
                <a:off x="11844284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27" name="Arc 426">
                <a:extLst>
                  <a:ext uri="{FF2B5EF4-FFF2-40B4-BE49-F238E27FC236}">
                    <a16:creationId xmlns:a16="http://schemas.microsoft.com/office/drawing/2014/main" id="{5FA89218-4A8E-FC43-9C91-12DA3BEBA070}"/>
                  </a:ext>
                </a:extLst>
              </p:cNvPr>
              <p:cNvSpPr/>
              <p:nvPr/>
            </p:nvSpPr>
            <p:spPr>
              <a:xfrm>
                <a:off x="12240031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28" name="Arc 427">
                <a:extLst>
                  <a:ext uri="{FF2B5EF4-FFF2-40B4-BE49-F238E27FC236}">
                    <a16:creationId xmlns:a16="http://schemas.microsoft.com/office/drawing/2014/main" id="{96A61CDB-E7CF-1F42-9ED4-8C6F6FC1B7FC}"/>
                  </a:ext>
                </a:extLst>
              </p:cNvPr>
              <p:cNvSpPr/>
              <p:nvPr/>
            </p:nvSpPr>
            <p:spPr>
              <a:xfrm flipV="1">
                <a:off x="12643371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29" name="Arc 428">
                <a:extLst>
                  <a:ext uri="{FF2B5EF4-FFF2-40B4-BE49-F238E27FC236}">
                    <a16:creationId xmlns:a16="http://schemas.microsoft.com/office/drawing/2014/main" id="{00B9D5AE-8483-5C4D-B883-26501DF7B064}"/>
                  </a:ext>
                </a:extLst>
              </p:cNvPr>
              <p:cNvSpPr/>
              <p:nvPr/>
            </p:nvSpPr>
            <p:spPr>
              <a:xfrm>
                <a:off x="13039118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30" name="Arc 429">
                <a:extLst>
                  <a:ext uri="{FF2B5EF4-FFF2-40B4-BE49-F238E27FC236}">
                    <a16:creationId xmlns:a16="http://schemas.microsoft.com/office/drawing/2014/main" id="{B13C45C7-6A2F-A84D-896E-5D400A9D65F2}"/>
                  </a:ext>
                </a:extLst>
              </p:cNvPr>
              <p:cNvSpPr/>
              <p:nvPr/>
            </p:nvSpPr>
            <p:spPr>
              <a:xfrm flipV="1">
                <a:off x="13434865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31" name="Arc 430">
                <a:extLst>
                  <a:ext uri="{FF2B5EF4-FFF2-40B4-BE49-F238E27FC236}">
                    <a16:creationId xmlns:a16="http://schemas.microsoft.com/office/drawing/2014/main" id="{B75BB9F8-3CEF-3E46-877F-EBAC61B7A602}"/>
                  </a:ext>
                </a:extLst>
              </p:cNvPr>
              <p:cNvSpPr/>
              <p:nvPr/>
            </p:nvSpPr>
            <p:spPr>
              <a:xfrm>
                <a:off x="13830612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32" name="Arc 431">
                <a:extLst>
                  <a:ext uri="{FF2B5EF4-FFF2-40B4-BE49-F238E27FC236}">
                    <a16:creationId xmlns:a16="http://schemas.microsoft.com/office/drawing/2014/main" id="{B680FF6F-6C2A-E846-BE62-E5B3F5EC10EE}"/>
                  </a:ext>
                </a:extLst>
              </p:cNvPr>
              <p:cNvSpPr/>
              <p:nvPr/>
            </p:nvSpPr>
            <p:spPr>
              <a:xfrm flipV="1">
                <a:off x="14226359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33" name="Arc 432">
                <a:extLst>
                  <a:ext uri="{FF2B5EF4-FFF2-40B4-BE49-F238E27FC236}">
                    <a16:creationId xmlns:a16="http://schemas.microsoft.com/office/drawing/2014/main" id="{FEBFFD42-E64F-8B4F-9522-90D12DDC1A3D}"/>
                  </a:ext>
                </a:extLst>
              </p:cNvPr>
              <p:cNvSpPr/>
              <p:nvPr/>
            </p:nvSpPr>
            <p:spPr>
              <a:xfrm>
                <a:off x="14622106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34" name="Arc 433">
                <a:extLst>
                  <a:ext uri="{FF2B5EF4-FFF2-40B4-BE49-F238E27FC236}">
                    <a16:creationId xmlns:a16="http://schemas.microsoft.com/office/drawing/2014/main" id="{FAC741A8-B083-F44F-BD00-BD2E3CF0DAC2}"/>
                  </a:ext>
                </a:extLst>
              </p:cNvPr>
              <p:cNvSpPr/>
              <p:nvPr/>
            </p:nvSpPr>
            <p:spPr>
              <a:xfrm flipV="1">
                <a:off x="15022572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35" name="Arc 434">
                <a:extLst>
                  <a:ext uri="{FF2B5EF4-FFF2-40B4-BE49-F238E27FC236}">
                    <a16:creationId xmlns:a16="http://schemas.microsoft.com/office/drawing/2014/main" id="{F058E218-A42C-824E-A2E5-D84C167CB10B}"/>
                  </a:ext>
                </a:extLst>
              </p:cNvPr>
              <p:cNvSpPr/>
              <p:nvPr/>
            </p:nvSpPr>
            <p:spPr>
              <a:xfrm>
                <a:off x="15418319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36" name="Arc 435">
                <a:extLst>
                  <a:ext uri="{FF2B5EF4-FFF2-40B4-BE49-F238E27FC236}">
                    <a16:creationId xmlns:a16="http://schemas.microsoft.com/office/drawing/2014/main" id="{C181343F-BBFA-4C46-9D87-D95F8F047944}"/>
                  </a:ext>
                </a:extLst>
              </p:cNvPr>
              <p:cNvSpPr/>
              <p:nvPr/>
            </p:nvSpPr>
            <p:spPr>
              <a:xfrm flipV="1">
                <a:off x="15814066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37" name="Arc 436">
                <a:extLst>
                  <a:ext uri="{FF2B5EF4-FFF2-40B4-BE49-F238E27FC236}">
                    <a16:creationId xmlns:a16="http://schemas.microsoft.com/office/drawing/2014/main" id="{C0F78EFE-5D1A-9A41-BD3D-6328B50DB4A5}"/>
                  </a:ext>
                </a:extLst>
              </p:cNvPr>
              <p:cNvSpPr/>
              <p:nvPr/>
            </p:nvSpPr>
            <p:spPr>
              <a:xfrm>
                <a:off x="16209813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38" name="Arc 437">
                <a:extLst>
                  <a:ext uri="{FF2B5EF4-FFF2-40B4-BE49-F238E27FC236}">
                    <a16:creationId xmlns:a16="http://schemas.microsoft.com/office/drawing/2014/main" id="{13CBE048-869E-C344-8DD9-281F2E0A14B0}"/>
                  </a:ext>
                </a:extLst>
              </p:cNvPr>
              <p:cNvSpPr/>
              <p:nvPr/>
            </p:nvSpPr>
            <p:spPr>
              <a:xfrm flipV="1">
                <a:off x="16605560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39" name="Arc 438">
                <a:extLst>
                  <a:ext uri="{FF2B5EF4-FFF2-40B4-BE49-F238E27FC236}">
                    <a16:creationId xmlns:a16="http://schemas.microsoft.com/office/drawing/2014/main" id="{CDA4E4D2-2849-E44B-A929-5D39C74D642B}"/>
                  </a:ext>
                </a:extLst>
              </p:cNvPr>
              <p:cNvSpPr/>
              <p:nvPr/>
            </p:nvSpPr>
            <p:spPr>
              <a:xfrm>
                <a:off x="17001307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40" name="Arc 439">
                <a:extLst>
                  <a:ext uri="{FF2B5EF4-FFF2-40B4-BE49-F238E27FC236}">
                    <a16:creationId xmlns:a16="http://schemas.microsoft.com/office/drawing/2014/main" id="{04C0524F-E7F8-5244-BA17-2B6074709146}"/>
                  </a:ext>
                </a:extLst>
              </p:cNvPr>
              <p:cNvSpPr/>
              <p:nvPr/>
            </p:nvSpPr>
            <p:spPr>
              <a:xfrm flipV="1">
                <a:off x="17404647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41" name="Arc 440">
                <a:extLst>
                  <a:ext uri="{FF2B5EF4-FFF2-40B4-BE49-F238E27FC236}">
                    <a16:creationId xmlns:a16="http://schemas.microsoft.com/office/drawing/2014/main" id="{26DF7E55-53F6-664F-B663-967F829EF172}"/>
                  </a:ext>
                </a:extLst>
              </p:cNvPr>
              <p:cNvSpPr/>
              <p:nvPr/>
            </p:nvSpPr>
            <p:spPr>
              <a:xfrm>
                <a:off x="17800394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42" name="Arc 441">
                <a:extLst>
                  <a:ext uri="{FF2B5EF4-FFF2-40B4-BE49-F238E27FC236}">
                    <a16:creationId xmlns:a16="http://schemas.microsoft.com/office/drawing/2014/main" id="{86FBBB61-389C-4C45-A38C-96F672A2AACA}"/>
                  </a:ext>
                </a:extLst>
              </p:cNvPr>
              <p:cNvSpPr/>
              <p:nvPr/>
            </p:nvSpPr>
            <p:spPr>
              <a:xfrm flipV="1">
                <a:off x="18196141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43" name="Arc 442">
                <a:extLst>
                  <a:ext uri="{FF2B5EF4-FFF2-40B4-BE49-F238E27FC236}">
                    <a16:creationId xmlns:a16="http://schemas.microsoft.com/office/drawing/2014/main" id="{3F420F87-2F1B-BB4F-A2FD-2967E7E8392E}"/>
                  </a:ext>
                </a:extLst>
              </p:cNvPr>
              <p:cNvSpPr/>
              <p:nvPr/>
            </p:nvSpPr>
            <p:spPr>
              <a:xfrm>
                <a:off x="18591888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44" name="Arc 443">
                <a:extLst>
                  <a:ext uri="{FF2B5EF4-FFF2-40B4-BE49-F238E27FC236}">
                    <a16:creationId xmlns:a16="http://schemas.microsoft.com/office/drawing/2014/main" id="{5A396EBC-7B5B-224B-86D3-0E40ABF98EC1}"/>
                  </a:ext>
                </a:extLst>
              </p:cNvPr>
              <p:cNvSpPr/>
              <p:nvPr/>
            </p:nvSpPr>
            <p:spPr>
              <a:xfrm flipV="1">
                <a:off x="18987635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45" name="Arc 444">
                <a:extLst>
                  <a:ext uri="{FF2B5EF4-FFF2-40B4-BE49-F238E27FC236}">
                    <a16:creationId xmlns:a16="http://schemas.microsoft.com/office/drawing/2014/main" id="{7784ECB7-7E43-A348-B1DA-7700C67C3298}"/>
                  </a:ext>
                </a:extLst>
              </p:cNvPr>
              <p:cNvSpPr/>
              <p:nvPr/>
            </p:nvSpPr>
            <p:spPr>
              <a:xfrm>
                <a:off x="19383382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96" name="Rectangle 395">
              <a:extLst>
                <a:ext uri="{FF2B5EF4-FFF2-40B4-BE49-F238E27FC236}">
                  <a16:creationId xmlns:a16="http://schemas.microsoft.com/office/drawing/2014/main" id="{475BBE45-8056-8740-8B60-E53E0404DF82}"/>
                </a:ext>
              </a:extLst>
            </p:cNvPr>
            <p:cNvSpPr/>
            <p:nvPr/>
          </p:nvSpPr>
          <p:spPr>
            <a:xfrm>
              <a:off x="1475041" y="4301747"/>
              <a:ext cx="198120" cy="21336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7" name="Rectangle 396">
              <a:extLst>
                <a:ext uri="{FF2B5EF4-FFF2-40B4-BE49-F238E27FC236}">
                  <a16:creationId xmlns:a16="http://schemas.microsoft.com/office/drawing/2014/main" id="{BAED92D5-7672-4041-B023-119F5EC0CFFF}"/>
                </a:ext>
              </a:extLst>
            </p:cNvPr>
            <p:cNvSpPr/>
            <p:nvPr/>
          </p:nvSpPr>
          <p:spPr>
            <a:xfrm>
              <a:off x="9699841" y="4289580"/>
              <a:ext cx="198120" cy="21336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7" name="TextBox 226">
            <a:extLst>
              <a:ext uri="{FF2B5EF4-FFF2-40B4-BE49-F238E27FC236}">
                <a16:creationId xmlns:a16="http://schemas.microsoft.com/office/drawing/2014/main" id="{604EDD87-45AD-5D45-A774-16AC800569CE}"/>
              </a:ext>
            </a:extLst>
          </p:cNvPr>
          <p:cNvSpPr txBox="1"/>
          <p:nvPr/>
        </p:nvSpPr>
        <p:spPr>
          <a:xfrm>
            <a:off x="4295883" y="4553565"/>
            <a:ext cx="2303401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Bell pair</a:t>
            </a:r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F9A726ED-2DDD-B242-880B-1D01CF5EF9B4}"/>
              </a:ext>
            </a:extLst>
          </p:cNvPr>
          <p:cNvSpPr txBox="1"/>
          <p:nvPr/>
        </p:nvSpPr>
        <p:spPr>
          <a:xfrm>
            <a:off x="1104236" y="4679576"/>
            <a:ext cx="7057725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en-US" dirty="0">
                <a:latin typeface="Avenir Book" panose="02000503020000020003" pitchFamily="2" charset="0"/>
              </a:rPr>
              <a:t>Qubit to be teleported</a:t>
            </a:r>
          </a:p>
          <a:p>
            <a:r>
              <a:rPr lang="en-US" i="1" dirty="0">
                <a:latin typeface="Avenir Book" panose="02000503020000020003" pitchFamily="2" charset="0"/>
              </a:rPr>
              <a:t>Sender never stores more than one “qubit to be sent” in memory</a:t>
            </a:r>
          </a:p>
        </p:txBody>
      </p:sp>
      <p:sp>
        <p:nvSpPr>
          <p:cNvPr id="231" name="TextBox 230">
            <a:extLst>
              <a:ext uri="{FF2B5EF4-FFF2-40B4-BE49-F238E27FC236}">
                <a16:creationId xmlns:a16="http://schemas.microsoft.com/office/drawing/2014/main" id="{591FEAA7-66E3-2849-9124-2A55D3E98999}"/>
              </a:ext>
            </a:extLst>
          </p:cNvPr>
          <p:cNvSpPr txBox="1"/>
          <p:nvPr/>
        </p:nvSpPr>
        <p:spPr>
          <a:xfrm>
            <a:off x="2833743" y="4558500"/>
            <a:ext cx="7057725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en-US" dirty="0">
                <a:latin typeface="Avenir Book" panose="02000503020000020003" pitchFamily="2" charset="0"/>
              </a:rPr>
              <a:t>Qubit that has been teleported</a:t>
            </a:r>
          </a:p>
          <a:p>
            <a:pPr algn="r"/>
            <a:r>
              <a:rPr lang="en-US" i="1" dirty="0">
                <a:latin typeface="Avenir Book" panose="02000503020000020003" pitchFamily="2" charset="0"/>
              </a:rPr>
              <a:t>Receiver needs to store it in memory until it is consumed (measured)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233E1F9-FCEC-F24F-9752-591A505D34E7}"/>
              </a:ext>
            </a:extLst>
          </p:cNvPr>
          <p:cNvSpPr/>
          <p:nvPr/>
        </p:nvSpPr>
        <p:spPr>
          <a:xfrm>
            <a:off x="9562970" y="4107146"/>
            <a:ext cx="482816" cy="2232694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086732E1-CDF4-384D-8BD9-72EDA8802114}"/>
              </a:ext>
            </a:extLst>
          </p:cNvPr>
          <p:cNvSpPr txBox="1"/>
          <p:nvPr/>
        </p:nvSpPr>
        <p:spPr>
          <a:xfrm>
            <a:off x="2450825" y="5918849"/>
            <a:ext cx="7057725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en-US" dirty="0">
                <a:latin typeface="Avenir Book" panose="02000503020000020003" pitchFamily="2" charset="0"/>
              </a:rPr>
              <a:t>Consumer can run out of qubit memory ifs sender sends too fast</a:t>
            </a:r>
          </a:p>
        </p:txBody>
      </p:sp>
    </p:spTree>
    <p:extLst>
      <p:ext uri="{BB962C8B-B14F-4D97-AF65-F5344CB8AC3E}">
        <p14:creationId xmlns:p14="http://schemas.microsoft.com/office/powerpoint/2010/main" val="3649636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2.59259E-6 L 0.70508 -0.00254 " pathEditMode="relative" rAng="0" ptsTypes="AA">
                                      <p:cBhvr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247" y="-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1.85185E-6 L 0.70508 -0.00278 " pathEditMode="relative" rAng="0" ptsTypes="AA">
                                      <p:cBhvr>
                                        <p:cTn id="45" dur="500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247" y="-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1.11111E-6 L 0.70508 -0.00092 " pathEditMode="relative" rAng="0" ptsTypes="AA">
                                      <p:cBhvr>
                                        <p:cTn id="60" dur="500" fill="hold"/>
                                        <p:tgtEl>
                                          <p:spTgt spid="3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247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3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1.11111E-6 L 0.70508 -0.00093 " pathEditMode="relative" rAng="0" ptsTypes="AA">
                                      <p:cBhvr>
                                        <p:cTn id="75" dur="500" fill="hold"/>
                                        <p:tgtEl>
                                          <p:spTgt spid="3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247" y="-46"/>
                                    </p:animMotion>
                                  </p:childTnLst>
                                </p:cTn>
                              </p:par>
                              <p:par>
                                <p:cTn id="7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285" grpId="0" animBg="1"/>
      <p:bldP spid="285" grpId="1" animBg="1"/>
      <p:bldP spid="339" grpId="0" animBg="1"/>
      <p:bldP spid="339" grpId="1" animBg="1"/>
      <p:bldP spid="393" grpId="0" animBg="1"/>
      <p:bldP spid="393" grpId="1" animBg="1"/>
      <p:bldP spid="227" grpId="0"/>
      <p:bldP spid="227" grpId="1"/>
      <p:bldP spid="230" grpId="0"/>
      <p:bldP spid="230" grpId="1"/>
      <p:bldP spid="231" grpId="2"/>
      <p:bldP spid="231" grpId="3"/>
      <p:bldP spid="4" grpId="0" animBg="1"/>
      <p:bldP spid="23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Wavy line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14140C5-8639-E143-AD60-CA7175268292}"/>
              </a:ext>
            </a:extLst>
          </p:cNvPr>
          <p:cNvGrpSpPr/>
          <p:nvPr/>
        </p:nvGrpSpPr>
        <p:grpSpPr>
          <a:xfrm flipV="1">
            <a:off x="896815" y="2495780"/>
            <a:ext cx="10398369" cy="216180"/>
            <a:chOff x="743463" y="3048000"/>
            <a:chExt cx="19035666" cy="395747"/>
          </a:xfrm>
        </p:grpSpPr>
        <p:sp>
          <p:nvSpPr>
            <p:cNvPr id="3" name="Arc 2">
              <a:extLst>
                <a:ext uri="{FF2B5EF4-FFF2-40B4-BE49-F238E27FC236}">
                  <a16:creationId xmlns:a16="http://schemas.microsoft.com/office/drawing/2014/main" id="{9AA1CB9B-6ACC-494F-B6F7-17E27DBAB907}"/>
                </a:ext>
              </a:extLst>
            </p:cNvPr>
            <p:cNvSpPr/>
            <p:nvPr/>
          </p:nvSpPr>
          <p:spPr>
            <a:xfrm flipV="1">
              <a:off x="743463" y="3048000"/>
              <a:ext cx="395747" cy="395747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Arc 14">
              <a:extLst>
                <a:ext uri="{FF2B5EF4-FFF2-40B4-BE49-F238E27FC236}">
                  <a16:creationId xmlns:a16="http://schemas.microsoft.com/office/drawing/2014/main" id="{64139531-2E1D-B845-99C3-6253C2D5EF7A}"/>
                </a:ext>
              </a:extLst>
            </p:cNvPr>
            <p:cNvSpPr/>
            <p:nvPr/>
          </p:nvSpPr>
          <p:spPr>
            <a:xfrm>
              <a:off x="1139210" y="3048000"/>
              <a:ext cx="395747" cy="395747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Arc 17">
              <a:extLst>
                <a:ext uri="{FF2B5EF4-FFF2-40B4-BE49-F238E27FC236}">
                  <a16:creationId xmlns:a16="http://schemas.microsoft.com/office/drawing/2014/main" id="{3466D48B-F096-D84E-8624-8D64A8F4CF34}"/>
                </a:ext>
              </a:extLst>
            </p:cNvPr>
            <p:cNvSpPr/>
            <p:nvPr/>
          </p:nvSpPr>
          <p:spPr>
            <a:xfrm flipV="1">
              <a:off x="1534957" y="3048000"/>
              <a:ext cx="395747" cy="395747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Arc 18">
              <a:extLst>
                <a:ext uri="{FF2B5EF4-FFF2-40B4-BE49-F238E27FC236}">
                  <a16:creationId xmlns:a16="http://schemas.microsoft.com/office/drawing/2014/main" id="{1F9A918C-AF5A-224D-8FD3-9CEAFE7399D7}"/>
                </a:ext>
              </a:extLst>
            </p:cNvPr>
            <p:cNvSpPr/>
            <p:nvPr/>
          </p:nvSpPr>
          <p:spPr>
            <a:xfrm>
              <a:off x="1930704" y="3048000"/>
              <a:ext cx="395747" cy="395747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Arc 20">
              <a:extLst>
                <a:ext uri="{FF2B5EF4-FFF2-40B4-BE49-F238E27FC236}">
                  <a16:creationId xmlns:a16="http://schemas.microsoft.com/office/drawing/2014/main" id="{F1933EF6-F9FB-3044-8EC8-32B811A7B16D}"/>
                </a:ext>
              </a:extLst>
            </p:cNvPr>
            <p:cNvSpPr/>
            <p:nvPr/>
          </p:nvSpPr>
          <p:spPr>
            <a:xfrm flipV="1">
              <a:off x="2326451" y="3048000"/>
              <a:ext cx="395747" cy="395747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Arc 21">
              <a:extLst>
                <a:ext uri="{FF2B5EF4-FFF2-40B4-BE49-F238E27FC236}">
                  <a16:creationId xmlns:a16="http://schemas.microsoft.com/office/drawing/2014/main" id="{232F4235-0A4E-6848-8B97-33FF0BF80007}"/>
                </a:ext>
              </a:extLst>
            </p:cNvPr>
            <p:cNvSpPr/>
            <p:nvPr/>
          </p:nvSpPr>
          <p:spPr>
            <a:xfrm>
              <a:off x="2722198" y="3048000"/>
              <a:ext cx="395747" cy="395747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Arc 25">
              <a:extLst>
                <a:ext uri="{FF2B5EF4-FFF2-40B4-BE49-F238E27FC236}">
                  <a16:creationId xmlns:a16="http://schemas.microsoft.com/office/drawing/2014/main" id="{31077B5B-54FA-3D41-94DA-6253CF5E2075}"/>
                </a:ext>
              </a:extLst>
            </p:cNvPr>
            <p:cNvSpPr/>
            <p:nvPr/>
          </p:nvSpPr>
          <p:spPr>
            <a:xfrm flipV="1">
              <a:off x="3125538" y="3048000"/>
              <a:ext cx="395747" cy="395747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Arc 26">
              <a:extLst>
                <a:ext uri="{FF2B5EF4-FFF2-40B4-BE49-F238E27FC236}">
                  <a16:creationId xmlns:a16="http://schemas.microsoft.com/office/drawing/2014/main" id="{4123B660-A978-6D45-95AF-A5CA24025676}"/>
                </a:ext>
              </a:extLst>
            </p:cNvPr>
            <p:cNvSpPr/>
            <p:nvPr/>
          </p:nvSpPr>
          <p:spPr>
            <a:xfrm>
              <a:off x="3521285" y="3048000"/>
              <a:ext cx="395747" cy="395747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Arc 27">
              <a:extLst>
                <a:ext uri="{FF2B5EF4-FFF2-40B4-BE49-F238E27FC236}">
                  <a16:creationId xmlns:a16="http://schemas.microsoft.com/office/drawing/2014/main" id="{5937352E-9A8A-D247-94E7-0A42D6067639}"/>
                </a:ext>
              </a:extLst>
            </p:cNvPr>
            <p:cNvSpPr/>
            <p:nvPr/>
          </p:nvSpPr>
          <p:spPr>
            <a:xfrm flipV="1">
              <a:off x="3917032" y="3048000"/>
              <a:ext cx="395747" cy="395747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Arc 28">
              <a:extLst>
                <a:ext uri="{FF2B5EF4-FFF2-40B4-BE49-F238E27FC236}">
                  <a16:creationId xmlns:a16="http://schemas.microsoft.com/office/drawing/2014/main" id="{CE288811-D744-EF42-82C4-8B3952AC9494}"/>
                </a:ext>
              </a:extLst>
            </p:cNvPr>
            <p:cNvSpPr/>
            <p:nvPr/>
          </p:nvSpPr>
          <p:spPr>
            <a:xfrm>
              <a:off x="4312779" y="3048000"/>
              <a:ext cx="395747" cy="395747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Arc 29">
              <a:extLst>
                <a:ext uri="{FF2B5EF4-FFF2-40B4-BE49-F238E27FC236}">
                  <a16:creationId xmlns:a16="http://schemas.microsoft.com/office/drawing/2014/main" id="{B7E11BDB-B487-224D-AE47-C3271267B56F}"/>
                </a:ext>
              </a:extLst>
            </p:cNvPr>
            <p:cNvSpPr/>
            <p:nvPr/>
          </p:nvSpPr>
          <p:spPr>
            <a:xfrm flipV="1">
              <a:off x="4708526" y="3048000"/>
              <a:ext cx="395747" cy="395747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Arc 30">
              <a:extLst>
                <a:ext uri="{FF2B5EF4-FFF2-40B4-BE49-F238E27FC236}">
                  <a16:creationId xmlns:a16="http://schemas.microsoft.com/office/drawing/2014/main" id="{81E3A1E8-D105-5249-B26C-EA245AD88E3A}"/>
                </a:ext>
              </a:extLst>
            </p:cNvPr>
            <p:cNvSpPr/>
            <p:nvPr/>
          </p:nvSpPr>
          <p:spPr>
            <a:xfrm>
              <a:off x="5104273" y="3048000"/>
              <a:ext cx="395747" cy="395747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Arc 32">
              <a:extLst>
                <a:ext uri="{FF2B5EF4-FFF2-40B4-BE49-F238E27FC236}">
                  <a16:creationId xmlns:a16="http://schemas.microsoft.com/office/drawing/2014/main" id="{26538A77-B84D-974D-882D-7587584EBF1D}"/>
                </a:ext>
              </a:extLst>
            </p:cNvPr>
            <p:cNvSpPr/>
            <p:nvPr/>
          </p:nvSpPr>
          <p:spPr>
            <a:xfrm flipV="1">
              <a:off x="5504739" y="3048000"/>
              <a:ext cx="395747" cy="395747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Arc 33">
              <a:extLst>
                <a:ext uri="{FF2B5EF4-FFF2-40B4-BE49-F238E27FC236}">
                  <a16:creationId xmlns:a16="http://schemas.microsoft.com/office/drawing/2014/main" id="{1019568A-3C4A-8A48-BA8D-9FEC9DF5A0AE}"/>
                </a:ext>
              </a:extLst>
            </p:cNvPr>
            <p:cNvSpPr/>
            <p:nvPr/>
          </p:nvSpPr>
          <p:spPr>
            <a:xfrm>
              <a:off x="5900486" y="3048000"/>
              <a:ext cx="395747" cy="395747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Arc 34">
              <a:extLst>
                <a:ext uri="{FF2B5EF4-FFF2-40B4-BE49-F238E27FC236}">
                  <a16:creationId xmlns:a16="http://schemas.microsoft.com/office/drawing/2014/main" id="{BE66ABF1-9745-B04A-9665-62763A02DD2A}"/>
                </a:ext>
              </a:extLst>
            </p:cNvPr>
            <p:cNvSpPr/>
            <p:nvPr/>
          </p:nvSpPr>
          <p:spPr>
            <a:xfrm flipV="1">
              <a:off x="6296233" y="3048000"/>
              <a:ext cx="395747" cy="395747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Arc 35">
              <a:extLst>
                <a:ext uri="{FF2B5EF4-FFF2-40B4-BE49-F238E27FC236}">
                  <a16:creationId xmlns:a16="http://schemas.microsoft.com/office/drawing/2014/main" id="{E57F6388-A457-6B41-8FC8-3127FF12BD74}"/>
                </a:ext>
              </a:extLst>
            </p:cNvPr>
            <p:cNvSpPr/>
            <p:nvPr/>
          </p:nvSpPr>
          <p:spPr>
            <a:xfrm>
              <a:off x="6691980" y="3048000"/>
              <a:ext cx="395747" cy="395747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Arc 37">
              <a:extLst>
                <a:ext uri="{FF2B5EF4-FFF2-40B4-BE49-F238E27FC236}">
                  <a16:creationId xmlns:a16="http://schemas.microsoft.com/office/drawing/2014/main" id="{A43BE12D-87FD-9345-BCEF-EFF50E0D7EAA}"/>
                </a:ext>
              </a:extLst>
            </p:cNvPr>
            <p:cNvSpPr/>
            <p:nvPr/>
          </p:nvSpPr>
          <p:spPr>
            <a:xfrm flipV="1">
              <a:off x="7087727" y="3048000"/>
              <a:ext cx="395747" cy="395747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Arc 38">
              <a:extLst>
                <a:ext uri="{FF2B5EF4-FFF2-40B4-BE49-F238E27FC236}">
                  <a16:creationId xmlns:a16="http://schemas.microsoft.com/office/drawing/2014/main" id="{22ADA35B-4AC1-0441-8ED2-4849E0F0A552}"/>
                </a:ext>
              </a:extLst>
            </p:cNvPr>
            <p:cNvSpPr/>
            <p:nvPr/>
          </p:nvSpPr>
          <p:spPr>
            <a:xfrm>
              <a:off x="7483474" y="3048000"/>
              <a:ext cx="395747" cy="395747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Arc 39">
              <a:extLst>
                <a:ext uri="{FF2B5EF4-FFF2-40B4-BE49-F238E27FC236}">
                  <a16:creationId xmlns:a16="http://schemas.microsoft.com/office/drawing/2014/main" id="{44205910-939C-BE46-9C06-529ED70E7AEF}"/>
                </a:ext>
              </a:extLst>
            </p:cNvPr>
            <p:cNvSpPr/>
            <p:nvPr/>
          </p:nvSpPr>
          <p:spPr>
            <a:xfrm flipV="1">
              <a:off x="7886814" y="3048000"/>
              <a:ext cx="395747" cy="395747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Arc 40">
              <a:extLst>
                <a:ext uri="{FF2B5EF4-FFF2-40B4-BE49-F238E27FC236}">
                  <a16:creationId xmlns:a16="http://schemas.microsoft.com/office/drawing/2014/main" id="{5CDF4D4E-574E-C34B-B22D-7AB02B7E1062}"/>
                </a:ext>
              </a:extLst>
            </p:cNvPr>
            <p:cNvSpPr/>
            <p:nvPr/>
          </p:nvSpPr>
          <p:spPr>
            <a:xfrm>
              <a:off x="8282561" y="3048000"/>
              <a:ext cx="395747" cy="395747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Arc 41">
              <a:extLst>
                <a:ext uri="{FF2B5EF4-FFF2-40B4-BE49-F238E27FC236}">
                  <a16:creationId xmlns:a16="http://schemas.microsoft.com/office/drawing/2014/main" id="{1E2BD680-75FC-1244-A9FC-53AF33C09091}"/>
                </a:ext>
              </a:extLst>
            </p:cNvPr>
            <p:cNvSpPr/>
            <p:nvPr/>
          </p:nvSpPr>
          <p:spPr>
            <a:xfrm flipV="1">
              <a:off x="8678308" y="3048000"/>
              <a:ext cx="395747" cy="395747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Arc 42">
              <a:extLst>
                <a:ext uri="{FF2B5EF4-FFF2-40B4-BE49-F238E27FC236}">
                  <a16:creationId xmlns:a16="http://schemas.microsoft.com/office/drawing/2014/main" id="{580CCF49-A065-DB4E-9656-59303E6EBE83}"/>
                </a:ext>
              </a:extLst>
            </p:cNvPr>
            <p:cNvSpPr/>
            <p:nvPr/>
          </p:nvSpPr>
          <p:spPr>
            <a:xfrm>
              <a:off x="9074055" y="3048000"/>
              <a:ext cx="395747" cy="395747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Arc 43">
              <a:extLst>
                <a:ext uri="{FF2B5EF4-FFF2-40B4-BE49-F238E27FC236}">
                  <a16:creationId xmlns:a16="http://schemas.microsoft.com/office/drawing/2014/main" id="{A4653FFE-C469-AB4D-AD3A-64A267FFFFA1}"/>
                </a:ext>
              </a:extLst>
            </p:cNvPr>
            <p:cNvSpPr/>
            <p:nvPr/>
          </p:nvSpPr>
          <p:spPr>
            <a:xfrm flipV="1">
              <a:off x="9469802" y="3048000"/>
              <a:ext cx="395747" cy="395747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Arc 44">
              <a:extLst>
                <a:ext uri="{FF2B5EF4-FFF2-40B4-BE49-F238E27FC236}">
                  <a16:creationId xmlns:a16="http://schemas.microsoft.com/office/drawing/2014/main" id="{842DB154-CA77-4346-AD9F-DE1E2FBDF127}"/>
                </a:ext>
              </a:extLst>
            </p:cNvPr>
            <p:cNvSpPr/>
            <p:nvPr/>
          </p:nvSpPr>
          <p:spPr>
            <a:xfrm>
              <a:off x="9865549" y="3048000"/>
              <a:ext cx="395747" cy="395747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Arc 46">
              <a:extLst>
                <a:ext uri="{FF2B5EF4-FFF2-40B4-BE49-F238E27FC236}">
                  <a16:creationId xmlns:a16="http://schemas.microsoft.com/office/drawing/2014/main" id="{04B8C38B-C122-D844-9129-FE177BB24EAA}"/>
                </a:ext>
              </a:extLst>
            </p:cNvPr>
            <p:cNvSpPr/>
            <p:nvPr/>
          </p:nvSpPr>
          <p:spPr>
            <a:xfrm flipV="1">
              <a:off x="10261296" y="3048000"/>
              <a:ext cx="395747" cy="395747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Arc 47">
              <a:extLst>
                <a:ext uri="{FF2B5EF4-FFF2-40B4-BE49-F238E27FC236}">
                  <a16:creationId xmlns:a16="http://schemas.microsoft.com/office/drawing/2014/main" id="{80399980-E21A-624B-A74F-431D10C2BEA3}"/>
                </a:ext>
              </a:extLst>
            </p:cNvPr>
            <p:cNvSpPr/>
            <p:nvPr/>
          </p:nvSpPr>
          <p:spPr>
            <a:xfrm>
              <a:off x="10657043" y="3048000"/>
              <a:ext cx="395747" cy="395747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Arc 48">
              <a:extLst>
                <a:ext uri="{FF2B5EF4-FFF2-40B4-BE49-F238E27FC236}">
                  <a16:creationId xmlns:a16="http://schemas.microsoft.com/office/drawing/2014/main" id="{A1BDBA32-C192-944C-AA65-A89BB1D0396C}"/>
                </a:ext>
              </a:extLst>
            </p:cNvPr>
            <p:cNvSpPr/>
            <p:nvPr/>
          </p:nvSpPr>
          <p:spPr>
            <a:xfrm flipV="1">
              <a:off x="11052790" y="3048000"/>
              <a:ext cx="395747" cy="395747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" name="Arc 49">
              <a:extLst>
                <a:ext uri="{FF2B5EF4-FFF2-40B4-BE49-F238E27FC236}">
                  <a16:creationId xmlns:a16="http://schemas.microsoft.com/office/drawing/2014/main" id="{0088DD71-2EFD-7740-93EF-9454A7D582AC}"/>
                </a:ext>
              </a:extLst>
            </p:cNvPr>
            <p:cNvSpPr/>
            <p:nvPr/>
          </p:nvSpPr>
          <p:spPr>
            <a:xfrm>
              <a:off x="11448537" y="3048000"/>
              <a:ext cx="395747" cy="395747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Arc 50">
              <a:extLst>
                <a:ext uri="{FF2B5EF4-FFF2-40B4-BE49-F238E27FC236}">
                  <a16:creationId xmlns:a16="http://schemas.microsoft.com/office/drawing/2014/main" id="{0C4AC555-0A35-784E-8CBB-4C5B579E1272}"/>
                </a:ext>
              </a:extLst>
            </p:cNvPr>
            <p:cNvSpPr/>
            <p:nvPr/>
          </p:nvSpPr>
          <p:spPr>
            <a:xfrm flipV="1">
              <a:off x="11844284" y="3048000"/>
              <a:ext cx="395747" cy="395747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Arc 51">
              <a:extLst>
                <a:ext uri="{FF2B5EF4-FFF2-40B4-BE49-F238E27FC236}">
                  <a16:creationId xmlns:a16="http://schemas.microsoft.com/office/drawing/2014/main" id="{A29A51E4-169D-E447-A9D0-F8D07A4C290D}"/>
                </a:ext>
              </a:extLst>
            </p:cNvPr>
            <p:cNvSpPr/>
            <p:nvPr/>
          </p:nvSpPr>
          <p:spPr>
            <a:xfrm>
              <a:off x="12240031" y="3048000"/>
              <a:ext cx="395747" cy="395747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Arc 52">
              <a:extLst>
                <a:ext uri="{FF2B5EF4-FFF2-40B4-BE49-F238E27FC236}">
                  <a16:creationId xmlns:a16="http://schemas.microsoft.com/office/drawing/2014/main" id="{19948396-9F3D-5F4B-A684-8C8F312C84B8}"/>
                </a:ext>
              </a:extLst>
            </p:cNvPr>
            <p:cNvSpPr/>
            <p:nvPr/>
          </p:nvSpPr>
          <p:spPr>
            <a:xfrm flipV="1">
              <a:off x="12643371" y="3048000"/>
              <a:ext cx="395747" cy="395747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4" name="Arc 53">
              <a:extLst>
                <a:ext uri="{FF2B5EF4-FFF2-40B4-BE49-F238E27FC236}">
                  <a16:creationId xmlns:a16="http://schemas.microsoft.com/office/drawing/2014/main" id="{EC017413-576E-FC4A-8182-2FE5B6A6315A}"/>
                </a:ext>
              </a:extLst>
            </p:cNvPr>
            <p:cNvSpPr/>
            <p:nvPr/>
          </p:nvSpPr>
          <p:spPr>
            <a:xfrm>
              <a:off x="13039118" y="3048000"/>
              <a:ext cx="395747" cy="395747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Arc 54">
              <a:extLst>
                <a:ext uri="{FF2B5EF4-FFF2-40B4-BE49-F238E27FC236}">
                  <a16:creationId xmlns:a16="http://schemas.microsoft.com/office/drawing/2014/main" id="{2BE5EFBD-67ED-FD43-88EC-8A443A539A3F}"/>
                </a:ext>
              </a:extLst>
            </p:cNvPr>
            <p:cNvSpPr/>
            <p:nvPr/>
          </p:nvSpPr>
          <p:spPr>
            <a:xfrm flipV="1">
              <a:off x="13434865" y="3048000"/>
              <a:ext cx="395747" cy="395747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Arc 55">
              <a:extLst>
                <a:ext uri="{FF2B5EF4-FFF2-40B4-BE49-F238E27FC236}">
                  <a16:creationId xmlns:a16="http://schemas.microsoft.com/office/drawing/2014/main" id="{669E889E-59D1-0F43-A02A-9689B6371DA2}"/>
                </a:ext>
              </a:extLst>
            </p:cNvPr>
            <p:cNvSpPr/>
            <p:nvPr/>
          </p:nvSpPr>
          <p:spPr>
            <a:xfrm>
              <a:off x="13830612" y="3048000"/>
              <a:ext cx="395747" cy="395747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Arc 56">
              <a:extLst>
                <a:ext uri="{FF2B5EF4-FFF2-40B4-BE49-F238E27FC236}">
                  <a16:creationId xmlns:a16="http://schemas.microsoft.com/office/drawing/2014/main" id="{67D5B6E1-A961-A142-AB69-C91269ABD249}"/>
                </a:ext>
              </a:extLst>
            </p:cNvPr>
            <p:cNvSpPr/>
            <p:nvPr/>
          </p:nvSpPr>
          <p:spPr>
            <a:xfrm flipV="1">
              <a:off x="14226359" y="3048000"/>
              <a:ext cx="395747" cy="395747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Arc 57">
              <a:extLst>
                <a:ext uri="{FF2B5EF4-FFF2-40B4-BE49-F238E27FC236}">
                  <a16:creationId xmlns:a16="http://schemas.microsoft.com/office/drawing/2014/main" id="{61281359-E64C-4D4C-A6A1-17542F5951C0}"/>
                </a:ext>
              </a:extLst>
            </p:cNvPr>
            <p:cNvSpPr/>
            <p:nvPr/>
          </p:nvSpPr>
          <p:spPr>
            <a:xfrm>
              <a:off x="14622106" y="3048000"/>
              <a:ext cx="395747" cy="395747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" name="Arc 58">
              <a:extLst>
                <a:ext uri="{FF2B5EF4-FFF2-40B4-BE49-F238E27FC236}">
                  <a16:creationId xmlns:a16="http://schemas.microsoft.com/office/drawing/2014/main" id="{D8BC1B44-7440-974F-8540-01EFAB10DACD}"/>
                </a:ext>
              </a:extLst>
            </p:cNvPr>
            <p:cNvSpPr/>
            <p:nvPr/>
          </p:nvSpPr>
          <p:spPr>
            <a:xfrm flipV="1">
              <a:off x="15022572" y="3048000"/>
              <a:ext cx="395747" cy="395747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0" name="Arc 59">
              <a:extLst>
                <a:ext uri="{FF2B5EF4-FFF2-40B4-BE49-F238E27FC236}">
                  <a16:creationId xmlns:a16="http://schemas.microsoft.com/office/drawing/2014/main" id="{E8371652-2C37-6A4F-8965-CBC1DDC8C073}"/>
                </a:ext>
              </a:extLst>
            </p:cNvPr>
            <p:cNvSpPr/>
            <p:nvPr/>
          </p:nvSpPr>
          <p:spPr>
            <a:xfrm>
              <a:off x="15418319" y="3048000"/>
              <a:ext cx="395747" cy="395747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1" name="Arc 60">
              <a:extLst>
                <a:ext uri="{FF2B5EF4-FFF2-40B4-BE49-F238E27FC236}">
                  <a16:creationId xmlns:a16="http://schemas.microsoft.com/office/drawing/2014/main" id="{1ABA02ED-7058-1649-9B2B-E0010BA9B45B}"/>
                </a:ext>
              </a:extLst>
            </p:cNvPr>
            <p:cNvSpPr/>
            <p:nvPr/>
          </p:nvSpPr>
          <p:spPr>
            <a:xfrm flipV="1">
              <a:off x="15814066" y="3048000"/>
              <a:ext cx="395747" cy="395747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Arc 61">
              <a:extLst>
                <a:ext uri="{FF2B5EF4-FFF2-40B4-BE49-F238E27FC236}">
                  <a16:creationId xmlns:a16="http://schemas.microsoft.com/office/drawing/2014/main" id="{D0505BB7-D0CF-1740-8AC8-3689FE8BAFD7}"/>
                </a:ext>
              </a:extLst>
            </p:cNvPr>
            <p:cNvSpPr/>
            <p:nvPr/>
          </p:nvSpPr>
          <p:spPr>
            <a:xfrm>
              <a:off x="16209813" y="3048000"/>
              <a:ext cx="395747" cy="395747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Arc 62">
              <a:extLst>
                <a:ext uri="{FF2B5EF4-FFF2-40B4-BE49-F238E27FC236}">
                  <a16:creationId xmlns:a16="http://schemas.microsoft.com/office/drawing/2014/main" id="{83C82835-1704-F248-87E5-79B0D7271F67}"/>
                </a:ext>
              </a:extLst>
            </p:cNvPr>
            <p:cNvSpPr/>
            <p:nvPr/>
          </p:nvSpPr>
          <p:spPr>
            <a:xfrm flipV="1">
              <a:off x="16605560" y="3048000"/>
              <a:ext cx="395747" cy="395747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" name="Arc 63">
              <a:extLst>
                <a:ext uri="{FF2B5EF4-FFF2-40B4-BE49-F238E27FC236}">
                  <a16:creationId xmlns:a16="http://schemas.microsoft.com/office/drawing/2014/main" id="{9DD8DD5C-31EB-F84B-A7A2-FA36CE011569}"/>
                </a:ext>
              </a:extLst>
            </p:cNvPr>
            <p:cNvSpPr/>
            <p:nvPr/>
          </p:nvSpPr>
          <p:spPr>
            <a:xfrm>
              <a:off x="17001307" y="3048000"/>
              <a:ext cx="395747" cy="395747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Arc 64">
              <a:extLst>
                <a:ext uri="{FF2B5EF4-FFF2-40B4-BE49-F238E27FC236}">
                  <a16:creationId xmlns:a16="http://schemas.microsoft.com/office/drawing/2014/main" id="{E7682AD1-4023-A642-AFCC-8D7963D07295}"/>
                </a:ext>
              </a:extLst>
            </p:cNvPr>
            <p:cNvSpPr/>
            <p:nvPr/>
          </p:nvSpPr>
          <p:spPr>
            <a:xfrm flipV="1">
              <a:off x="17404647" y="3048000"/>
              <a:ext cx="395747" cy="395747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6" name="Arc 65">
              <a:extLst>
                <a:ext uri="{FF2B5EF4-FFF2-40B4-BE49-F238E27FC236}">
                  <a16:creationId xmlns:a16="http://schemas.microsoft.com/office/drawing/2014/main" id="{84A82759-D148-4D47-8BEC-70B609B76E84}"/>
                </a:ext>
              </a:extLst>
            </p:cNvPr>
            <p:cNvSpPr/>
            <p:nvPr/>
          </p:nvSpPr>
          <p:spPr>
            <a:xfrm>
              <a:off x="17800394" y="3048000"/>
              <a:ext cx="395747" cy="395747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7" name="Arc 66">
              <a:extLst>
                <a:ext uri="{FF2B5EF4-FFF2-40B4-BE49-F238E27FC236}">
                  <a16:creationId xmlns:a16="http://schemas.microsoft.com/office/drawing/2014/main" id="{D993B18E-65A8-C842-B181-39470EB27E28}"/>
                </a:ext>
              </a:extLst>
            </p:cNvPr>
            <p:cNvSpPr/>
            <p:nvPr/>
          </p:nvSpPr>
          <p:spPr>
            <a:xfrm flipV="1">
              <a:off x="18196141" y="3048000"/>
              <a:ext cx="395747" cy="395747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Arc 67">
              <a:extLst>
                <a:ext uri="{FF2B5EF4-FFF2-40B4-BE49-F238E27FC236}">
                  <a16:creationId xmlns:a16="http://schemas.microsoft.com/office/drawing/2014/main" id="{DE3DC653-0C16-854A-9F0D-80C0CE9322A3}"/>
                </a:ext>
              </a:extLst>
            </p:cNvPr>
            <p:cNvSpPr/>
            <p:nvPr/>
          </p:nvSpPr>
          <p:spPr>
            <a:xfrm>
              <a:off x="18591888" y="3048000"/>
              <a:ext cx="395747" cy="395747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0" name="Arc 69">
              <a:extLst>
                <a:ext uri="{FF2B5EF4-FFF2-40B4-BE49-F238E27FC236}">
                  <a16:creationId xmlns:a16="http://schemas.microsoft.com/office/drawing/2014/main" id="{E5ABA4F8-652F-B848-9440-6B9DAC17DD67}"/>
                </a:ext>
              </a:extLst>
            </p:cNvPr>
            <p:cNvSpPr/>
            <p:nvPr/>
          </p:nvSpPr>
          <p:spPr>
            <a:xfrm flipV="1">
              <a:off x="18987635" y="3048000"/>
              <a:ext cx="395747" cy="395747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1" name="Arc 70">
              <a:extLst>
                <a:ext uri="{FF2B5EF4-FFF2-40B4-BE49-F238E27FC236}">
                  <a16:creationId xmlns:a16="http://schemas.microsoft.com/office/drawing/2014/main" id="{A4AB46DB-8A2A-B24C-8BA1-C4B2DA2F15B2}"/>
                </a:ext>
              </a:extLst>
            </p:cNvPr>
            <p:cNvSpPr/>
            <p:nvPr/>
          </p:nvSpPr>
          <p:spPr>
            <a:xfrm>
              <a:off x="19383382" y="3048000"/>
              <a:ext cx="395747" cy="395747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1857103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7E5498D-F4E4-7944-8B1F-9A5AE42296CA}"/>
              </a:ext>
            </a:extLst>
          </p:cNvPr>
          <p:cNvCxnSpPr>
            <a:cxnSpLocks/>
          </p:cNvCxnSpPr>
          <p:nvPr/>
        </p:nvCxnSpPr>
        <p:spPr>
          <a:xfrm flipH="1">
            <a:off x="4505739" y="4315865"/>
            <a:ext cx="5570838" cy="0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Congestion control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8E265E8-DFB0-BC4F-8845-BFFC852C54DB}"/>
              </a:ext>
            </a:extLst>
          </p:cNvPr>
          <p:cNvSpPr txBox="1"/>
          <p:nvPr/>
        </p:nvSpPr>
        <p:spPr>
          <a:xfrm>
            <a:off x="219808" y="1308729"/>
            <a:ext cx="11588261" cy="1331528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3600" dirty="0">
                <a:latin typeface="Avenir Book" panose="02000503020000020003" pitchFamily="2" charset="0"/>
              </a:rPr>
              <a:t>Make sure senders do not produce data faster</a:t>
            </a:r>
          </a:p>
          <a:p>
            <a:pPr algn="ctr"/>
            <a:r>
              <a:rPr lang="en-US" sz="3600" dirty="0">
                <a:latin typeface="Avenir Book" panose="02000503020000020003" pitchFamily="2" charset="0"/>
              </a:rPr>
              <a:t>than network can carry it.</a:t>
            </a:r>
          </a:p>
        </p:txBody>
      </p:sp>
      <p:pic>
        <p:nvPicPr>
          <p:cNvPr id="24" name="Picture 18" descr="Mplain">
            <a:extLst>
              <a:ext uri="{FF2B5EF4-FFF2-40B4-BE49-F238E27FC236}">
                <a16:creationId xmlns:a16="http://schemas.microsoft.com/office/drawing/2014/main" id="{7CC8D8A2-CA0C-F944-8E6C-DF28CF0253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5301" y="3904325"/>
            <a:ext cx="864209" cy="823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632CD2B-4706-5A44-B498-FA62B7C2C2A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r="6992" b="12751"/>
          <a:stretch/>
        </p:blipFill>
        <p:spPr>
          <a:xfrm flipH="1">
            <a:off x="9368769" y="3673342"/>
            <a:ext cx="1275691" cy="1285347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44BFAF2-BB56-894B-ACCA-39B42F062A1A}"/>
              </a:ext>
            </a:extLst>
          </p:cNvPr>
          <p:cNvCxnSpPr>
            <a:cxnSpLocks/>
          </p:cNvCxnSpPr>
          <p:nvPr/>
        </p:nvCxnSpPr>
        <p:spPr>
          <a:xfrm>
            <a:off x="1895061" y="3723123"/>
            <a:ext cx="2610678" cy="592742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EA74B52-5A86-6648-91D8-D50D0973FC3F}"/>
              </a:ext>
            </a:extLst>
          </p:cNvPr>
          <p:cNvCxnSpPr>
            <a:cxnSpLocks/>
          </p:cNvCxnSpPr>
          <p:nvPr/>
        </p:nvCxnSpPr>
        <p:spPr>
          <a:xfrm flipV="1">
            <a:off x="1895061" y="4324051"/>
            <a:ext cx="2710270" cy="634638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18" descr="Mplain">
            <a:extLst>
              <a:ext uri="{FF2B5EF4-FFF2-40B4-BE49-F238E27FC236}">
                <a16:creationId xmlns:a16="http://schemas.microsoft.com/office/drawing/2014/main" id="{3D71DBE1-0007-1340-BC9E-DDBD7C7F30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1832" y="3904325"/>
            <a:ext cx="864209" cy="823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6FBB51-30C3-5745-9ECC-29C0370DF1A8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306018" y="3100065"/>
            <a:ext cx="1146554" cy="114655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77C2BFA-9A40-6B47-B8A5-24590FEA1077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306018" y="4254805"/>
            <a:ext cx="1146554" cy="1146554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F7AD45A1-4FA6-E34B-86D6-243C0AE997C7}"/>
              </a:ext>
            </a:extLst>
          </p:cNvPr>
          <p:cNvGrpSpPr/>
          <p:nvPr/>
        </p:nvGrpSpPr>
        <p:grpSpPr>
          <a:xfrm rot="935570">
            <a:off x="1533032" y="3180373"/>
            <a:ext cx="2346648" cy="213360"/>
            <a:chOff x="1452985" y="2993385"/>
            <a:chExt cx="2346648" cy="213360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6F6EFC9-A8A6-B243-8C50-FBDD80B853A8}"/>
                </a:ext>
              </a:extLst>
            </p:cNvPr>
            <p:cNvSpPr/>
            <p:nvPr/>
          </p:nvSpPr>
          <p:spPr>
            <a:xfrm>
              <a:off x="1452985" y="2993385"/>
              <a:ext cx="198120" cy="21336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1BF4127-269A-1F41-BA96-0AD4F8ACAA92}"/>
                </a:ext>
              </a:extLst>
            </p:cNvPr>
            <p:cNvSpPr/>
            <p:nvPr/>
          </p:nvSpPr>
          <p:spPr>
            <a:xfrm>
              <a:off x="1721551" y="2993385"/>
              <a:ext cx="198120" cy="21336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163F6C4-7399-704A-ACF8-89C78A86A1C7}"/>
                </a:ext>
              </a:extLst>
            </p:cNvPr>
            <p:cNvSpPr/>
            <p:nvPr/>
          </p:nvSpPr>
          <p:spPr>
            <a:xfrm>
              <a:off x="1990117" y="2993385"/>
              <a:ext cx="198120" cy="21336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3252503-7085-7A49-9677-C9BB741FE244}"/>
                </a:ext>
              </a:extLst>
            </p:cNvPr>
            <p:cNvSpPr/>
            <p:nvPr/>
          </p:nvSpPr>
          <p:spPr>
            <a:xfrm>
              <a:off x="2258683" y="2993385"/>
              <a:ext cx="198120" cy="21336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B2A4DE3C-B9A3-C240-BAE2-3B4678A20EC7}"/>
                </a:ext>
              </a:extLst>
            </p:cNvPr>
            <p:cNvSpPr/>
            <p:nvPr/>
          </p:nvSpPr>
          <p:spPr>
            <a:xfrm>
              <a:off x="2527249" y="2993385"/>
              <a:ext cx="198120" cy="21336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4920049E-60B2-4145-9D62-89002A67F9F7}"/>
                </a:ext>
              </a:extLst>
            </p:cNvPr>
            <p:cNvSpPr/>
            <p:nvPr/>
          </p:nvSpPr>
          <p:spPr>
            <a:xfrm>
              <a:off x="2795815" y="2993385"/>
              <a:ext cx="198120" cy="21336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1E83302-CA1D-A544-9AC7-09D29ECC73A2}"/>
                </a:ext>
              </a:extLst>
            </p:cNvPr>
            <p:cNvSpPr/>
            <p:nvPr/>
          </p:nvSpPr>
          <p:spPr>
            <a:xfrm>
              <a:off x="3064381" y="2993385"/>
              <a:ext cx="198120" cy="21336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4B037771-00C7-AE43-81B5-D32838BE3CF1}"/>
                </a:ext>
              </a:extLst>
            </p:cNvPr>
            <p:cNvSpPr/>
            <p:nvPr/>
          </p:nvSpPr>
          <p:spPr>
            <a:xfrm>
              <a:off x="3332947" y="2993385"/>
              <a:ext cx="198120" cy="21336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13930C7B-D202-9640-8C26-CBA295F00C8C}"/>
                </a:ext>
              </a:extLst>
            </p:cNvPr>
            <p:cNvSpPr/>
            <p:nvPr/>
          </p:nvSpPr>
          <p:spPr>
            <a:xfrm>
              <a:off x="3601513" y="2993385"/>
              <a:ext cx="198120" cy="21336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556E5D3-2FF9-C747-8540-2C52A7D4877D}"/>
              </a:ext>
            </a:extLst>
          </p:cNvPr>
          <p:cNvGrpSpPr/>
          <p:nvPr/>
        </p:nvGrpSpPr>
        <p:grpSpPr>
          <a:xfrm rot="20428364">
            <a:off x="1515712" y="5431474"/>
            <a:ext cx="2346648" cy="213360"/>
            <a:chOff x="1452985" y="2993385"/>
            <a:chExt cx="2346648" cy="213360"/>
          </a:xfrm>
          <a:solidFill>
            <a:schemeClr val="accent6">
              <a:lumMod val="60000"/>
              <a:lumOff val="40000"/>
            </a:schemeClr>
          </a:solidFill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61114998-4B75-9145-866B-22939B28D1E7}"/>
                </a:ext>
              </a:extLst>
            </p:cNvPr>
            <p:cNvSpPr/>
            <p:nvPr/>
          </p:nvSpPr>
          <p:spPr>
            <a:xfrm>
              <a:off x="1452985" y="2993385"/>
              <a:ext cx="198120" cy="213360"/>
            </a:xfrm>
            <a:prstGeom prst="rect">
              <a:avLst/>
            </a:prstGeom>
            <a:grp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6DE9A79-3A07-CE4C-A1A1-9E9051FBFC4E}"/>
                </a:ext>
              </a:extLst>
            </p:cNvPr>
            <p:cNvSpPr/>
            <p:nvPr/>
          </p:nvSpPr>
          <p:spPr>
            <a:xfrm>
              <a:off x="1721551" y="2993385"/>
              <a:ext cx="198120" cy="213360"/>
            </a:xfrm>
            <a:prstGeom prst="rect">
              <a:avLst/>
            </a:prstGeom>
            <a:grp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C4FB1C71-AC02-EB4C-934E-303F73DED96E}"/>
                </a:ext>
              </a:extLst>
            </p:cNvPr>
            <p:cNvSpPr/>
            <p:nvPr/>
          </p:nvSpPr>
          <p:spPr>
            <a:xfrm>
              <a:off x="1990117" y="2993385"/>
              <a:ext cx="198120" cy="213360"/>
            </a:xfrm>
            <a:prstGeom prst="rect">
              <a:avLst/>
            </a:prstGeom>
            <a:grp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865EDA1F-0CEE-AF4E-9B8C-8C8FE83A8498}"/>
                </a:ext>
              </a:extLst>
            </p:cNvPr>
            <p:cNvSpPr/>
            <p:nvPr/>
          </p:nvSpPr>
          <p:spPr>
            <a:xfrm>
              <a:off x="2258683" y="2993385"/>
              <a:ext cx="198120" cy="213360"/>
            </a:xfrm>
            <a:prstGeom prst="rect">
              <a:avLst/>
            </a:prstGeom>
            <a:grp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C678AFDE-126F-8B40-B79D-D85AD7701D4F}"/>
                </a:ext>
              </a:extLst>
            </p:cNvPr>
            <p:cNvSpPr/>
            <p:nvPr/>
          </p:nvSpPr>
          <p:spPr>
            <a:xfrm>
              <a:off x="2527249" y="2993385"/>
              <a:ext cx="198120" cy="213360"/>
            </a:xfrm>
            <a:prstGeom prst="rect">
              <a:avLst/>
            </a:prstGeom>
            <a:grp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16072468-C878-F840-9245-6CCA857C981B}"/>
                </a:ext>
              </a:extLst>
            </p:cNvPr>
            <p:cNvSpPr/>
            <p:nvPr/>
          </p:nvSpPr>
          <p:spPr>
            <a:xfrm>
              <a:off x="2795815" y="2993385"/>
              <a:ext cx="198120" cy="213360"/>
            </a:xfrm>
            <a:prstGeom prst="rect">
              <a:avLst/>
            </a:prstGeom>
            <a:grp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00FF964A-1E75-5444-8B15-824D631DA76C}"/>
                </a:ext>
              </a:extLst>
            </p:cNvPr>
            <p:cNvSpPr/>
            <p:nvPr/>
          </p:nvSpPr>
          <p:spPr>
            <a:xfrm>
              <a:off x="3064381" y="2993385"/>
              <a:ext cx="198120" cy="213360"/>
            </a:xfrm>
            <a:prstGeom prst="rect">
              <a:avLst/>
            </a:prstGeom>
            <a:grp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75A53AB-40B2-944C-9BBB-B5F523025699}"/>
                </a:ext>
              </a:extLst>
            </p:cNvPr>
            <p:cNvSpPr/>
            <p:nvPr/>
          </p:nvSpPr>
          <p:spPr>
            <a:xfrm>
              <a:off x="3332947" y="2993385"/>
              <a:ext cx="198120" cy="213360"/>
            </a:xfrm>
            <a:prstGeom prst="rect">
              <a:avLst/>
            </a:prstGeom>
            <a:grp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C96347A8-FD0F-A741-8F6C-9F8CEAA291F2}"/>
                </a:ext>
              </a:extLst>
            </p:cNvPr>
            <p:cNvSpPr/>
            <p:nvPr/>
          </p:nvSpPr>
          <p:spPr>
            <a:xfrm>
              <a:off x="3601513" y="2993385"/>
              <a:ext cx="198120" cy="213360"/>
            </a:xfrm>
            <a:prstGeom prst="rect">
              <a:avLst/>
            </a:prstGeom>
            <a:grp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Rectangle 45">
            <a:extLst>
              <a:ext uri="{FF2B5EF4-FFF2-40B4-BE49-F238E27FC236}">
                <a16:creationId xmlns:a16="http://schemas.microsoft.com/office/drawing/2014/main" id="{22694DE8-B53B-5741-B231-2BA419A9A496}"/>
              </a:ext>
            </a:extLst>
          </p:cNvPr>
          <p:cNvSpPr/>
          <p:nvPr/>
        </p:nvSpPr>
        <p:spPr>
          <a:xfrm>
            <a:off x="4470079" y="4921882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356FBBF-92D6-3245-A6A7-BF09A6FA13FB}"/>
              </a:ext>
            </a:extLst>
          </p:cNvPr>
          <p:cNvSpPr/>
          <p:nvPr/>
        </p:nvSpPr>
        <p:spPr>
          <a:xfrm>
            <a:off x="4738645" y="4921882"/>
            <a:ext cx="198120" cy="21336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F0661F7-B336-614A-AE9C-BA0AEFBFFA7B}"/>
              </a:ext>
            </a:extLst>
          </p:cNvPr>
          <p:cNvSpPr/>
          <p:nvPr/>
        </p:nvSpPr>
        <p:spPr>
          <a:xfrm>
            <a:off x="5007211" y="4921882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2CDCADA-9513-0B45-907C-F5D62F65F071}"/>
              </a:ext>
            </a:extLst>
          </p:cNvPr>
          <p:cNvSpPr/>
          <p:nvPr/>
        </p:nvSpPr>
        <p:spPr>
          <a:xfrm>
            <a:off x="5275777" y="4921882"/>
            <a:ext cx="198120" cy="21336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B1FF5C0E-2487-5C49-9B43-867D899206C8}"/>
              </a:ext>
            </a:extLst>
          </p:cNvPr>
          <p:cNvSpPr/>
          <p:nvPr/>
        </p:nvSpPr>
        <p:spPr>
          <a:xfrm>
            <a:off x="5544343" y="4921882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07E7239F-95B3-4848-B2BE-439086197155}"/>
              </a:ext>
            </a:extLst>
          </p:cNvPr>
          <p:cNvSpPr/>
          <p:nvPr/>
        </p:nvSpPr>
        <p:spPr>
          <a:xfrm>
            <a:off x="5812909" y="4921882"/>
            <a:ext cx="198120" cy="21336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146247F1-BA24-0443-A704-5D6E18126D68}"/>
              </a:ext>
            </a:extLst>
          </p:cNvPr>
          <p:cNvSpPr/>
          <p:nvPr/>
        </p:nvSpPr>
        <p:spPr>
          <a:xfrm>
            <a:off x="6081475" y="4921882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8930C52-46A7-E343-BBF7-CFF7FF930972}"/>
              </a:ext>
            </a:extLst>
          </p:cNvPr>
          <p:cNvSpPr/>
          <p:nvPr/>
        </p:nvSpPr>
        <p:spPr>
          <a:xfrm>
            <a:off x="6350041" y="4921882"/>
            <a:ext cx="198120" cy="21336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3F6F9799-3F61-9043-929B-4E19982CE925}"/>
              </a:ext>
            </a:extLst>
          </p:cNvPr>
          <p:cNvSpPr/>
          <p:nvPr/>
        </p:nvSpPr>
        <p:spPr>
          <a:xfrm>
            <a:off x="6618607" y="4921882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E5FEA590-A129-E64B-9815-DB90DA9F109A}"/>
              </a:ext>
            </a:extLst>
          </p:cNvPr>
          <p:cNvSpPr/>
          <p:nvPr/>
        </p:nvSpPr>
        <p:spPr>
          <a:xfrm>
            <a:off x="6887173" y="4921882"/>
            <a:ext cx="198120" cy="21336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6A23C36A-BFAB-094D-A92C-0037928AC570}"/>
              </a:ext>
            </a:extLst>
          </p:cNvPr>
          <p:cNvSpPr/>
          <p:nvPr/>
        </p:nvSpPr>
        <p:spPr>
          <a:xfrm>
            <a:off x="7155739" y="4921882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D6B65BE1-4C58-4440-ADE7-91428C4D1324}"/>
              </a:ext>
            </a:extLst>
          </p:cNvPr>
          <p:cNvSpPr/>
          <p:nvPr/>
        </p:nvSpPr>
        <p:spPr>
          <a:xfrm>
            <a:off x="7424305" y="4921882"/>
            <a:ext cx="198120" cy="21336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12A9B322-CC78-134E-BE63-BB9EA55EAB16}"/>
              </a:ext>
            </a:extLst>
          </p:cNvPr>
          <p:cNvSpPr/>
          <p:nvPr/>
        </p:nvSpPr>
        <p:spPr>
          <a:xfrm>
            <a:off x="7692871" y="4921882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C3EC53FE-B07A-FF44-BF37-1E142C82DD39}"/>
              </a:ext>
            </a:extLst>
          </p:cNvPr>
          <p:cNvSpPr/>
          <p:nvPr/>
        </p:nvSpPr>
        <p:spPr>
          <a:xfrm>
            <a:off x="7961437" y="4921882"/>
            <a:ext cx="198120" cy="21336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192D673D-8BF2-A147-9D40-E68D7549E6DF}"/>
              </a:ext>
            </a:extLst>
          </p:cNvPr>
          <p:cNvSpPr/>
          <p:nvPr/>
        </p:nvSpPr>
        <p:spPr>
          <a:xfrm>
            <a:off x="8230003" y="4921882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72056D8A-0E24-834F-91A4-6FF6DA056F31}"/>
              </a:ext>
            </a:extLst>
          </p:cNvPr>
          <p:cNvSpPr/>
          <p:nvPr/>
        </p:nvSpPr>
        <p:spPr>
          <a:xfrm>
            <a:off x="8498569" y="4921882"/>
            <a:ext cx="198120" cy="21336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0B66055E-EC5E-6A46-AC80-E14630F96328}"/>
              </a:ext>
            </a:extLst>
          </p:cNvPr>
          <p:cNvSpPr/>
          <p:nvPr/>
        </p:nvSpPr>
        <p:spPr>
          <a:xfrm>
            <a:off x="8767135" y="4921882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A2CE09F8-F3E4-C644-A693-38F0BA1BC6D8}"/>
              </a:ext>
            </a:extLst>
          </p:cNvPr>
          <p:cNvSpPr/>
          <p:nvPr/>
        </p:nvSpPr>
        <p:spPr>
          <a:xfrm>
            <a:off x="9035701" y="4921882"/>
            <a:ext cx="198120" cy="21336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94D7C836-C709-3F41-8E3C-C134E8F8BDC4}"/>
              </a:ext>
            </a:extLst>
          </p:cNvPr>
          <p:cNvSpPr/>
          <p:nvPr/>
        </p:nvSpPr>
        <p:spPr>
          <a:xfrm>
            <a:off x="9304267" y="4921882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9B0AC959-44F3-4A43-BBA7-84F698E5A3D4}"/>
              </a:ext>
            </a:extLst>
          </p:cNvPr>
          <p:cNvSpPr/>
          <p:nvPr/>
        </p:nvSpPr>
        <p:spPr>
          <a:xfrm>
            <a:off x="9572833" y="4921882"/>
            <a:ext cx="198120" cy="21336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2401161D-0794-7249-B7DF-E002491EF762}"/>
              </a:ext>
            </a:extLst>
          </p:cNvPr>
          <p:cNvSpPr/>
          <p:nvPr/>
        </p:nvSpPr>
        <p:spPr>
          <a:xfrm>
            <a:off x="9841399" y="4921882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9150F4BB-0A82-D34F-B946-CDE27AC5B71F}"/>
              </a:ext>
            </a:extLst>
          </p:cNvPr>
          <p:cNvGrpSpPr/>
          <p:nvPr/>
        </p:nvGrpSpPr>
        <p:grpSpPr>
          <a:xfrm>
            <a:off x="4427039" y="4868659"/>
            <a:ext cx="816447" cy="331152"/>
            <a:chOff x="8442959" y="2961461"/>
            <a:chExt cx="1021931" cy="331152"/>
          </a:xfrm>
        </p:grpSpPr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BD053FE2-B272-584D-8908-7BD42B627674}"/>
                </a:ext>
              </a:extLst>
            </p:cNvPr>
            <p:cNvCxnSpPr/>
            <p:nvPr/>
          </p:nvCxnSpPr>
          <p:spPr>
            <a:xfrm>
              <a:off x="8442959" y="2961461"/>
              <a:ext cx="1021931" cy="0"/>
            </a:xfrm>
            <a:prstGeom prst="line">
              <a:avLst/>
            </a:prstGeom>
            <a:solidFill>
              <a:schemeClr val="accent2"/>
            </a:solidFill>
            <a:ln w="25400" cap="rnd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49B0B744-8E57-4243-8B35-6C19D6E41302}"/>
                </a:ext>
              </a:extLst>
            </p:cNvPr>
            <p:cNvCxnSpPr/>
            <p:nvPr/>
          </p:nvCxnSpPr>
          <p:spPr>
            <a:xfrm>
              <a:off x="8442959" y="3292613"/>
              <a:ext cx="1021931" cy="0"/>
            </a:xfrm>
            <a:prstGeom prst="line">
              <a:avLst/>
            </a:prstGeom>
            <a:solidFill>
              <a:schemeClr val="accent2"/>
            </a:solidFill>
            <a:ln w="25400" cap="rnd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E98799F0-734D-E949-A9CF-5CBB3385966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464890" y="2961461"/>
              <a:ext cx="0" cy="331152"/>
            </a:xfrm>
            <a:prstGeom prst="line">
              <a:avLst/>
            </a:prstGeom>
            <a:solidFill>
              <a:schemeClr val="accent2"/>
            </a:solidFill>
            <a:ln w="25400" cap="rnd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0989761-D889-5D46-A545-6FB9186DB2DB}"/>
              </a:ext>
            </a:extLst>
          </p:cNvPr>
          <p:cNvGrpSpPr/>
          <p:nvPr/>
        </p:nvGrpSpPr>
        <p:grpSpPr>
          <a:xfrm rot="2424025">
            <a:off x="4252060" y="5654899"/>
            <a:ext cx="1003818" cy="213360"/>
            <a:chOff x="4738645" y="5856308"/>
            <a:chExt cx="1003818" cy="213360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D254EE1E-377B-8147-91A5-DAFD3DC0BDEC}"/>
                </a:ext>
              </a:extLst>
            </p:cNvPr>
            <p:cNvSpPr/>
            <p:nvPr/>
          </p:nvSpPr>
          <p:spPr>
            <a:xfrm>
              <a:off x="4738645" y="5856308"/>
              <a:ext cx="198120" cy="21336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1081DFA1-E61B-F74B-AECD-DF27FC528DE0}"/>
                </a:ext>
              </a:extLst>
            </p:cNvPr>
            <p:cNvSpPr/>
            <p:nvPr/>
          </p:nvSpPr>
          <p:spPr>
            <a:xfrm>
              <a:off x="5007211" y="5856308"/>
              <a:ext cx="198120" cy="21336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2583402A-D3F2-C34F-AA13-25FFBB7C5EBA}"/>
                </a:ext>
              </a:extLst>
            </p:cNvPr>
            <p:cNvSpPr/>
            <p:nvPr/>
          </p:nvSpPr>
          <p:spPr>
            <a:xfrm>
              <a:off x="5275777" y="5856308"/>
              <a:ext cx="198120" cy="21336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A8E0091B-8F07-9340-ACE0-E5F6640E2BF6}"/>
                </a:ext>
              </a:extLst>
            </p:cNvPr>
            <p:cNvSpPr/>
            <p:nvPr/>
          </p:nvSpPr>
          <p:spPr>
            <a:xfrm>
              <a:off x="5544343" y="5856308"/>
              <a:ext cx="198120" cy="21336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5" name="TextBox 74">
            <a:extLst>
              <a:ext uri="{FF2B5EF4-FFF2-40B4-BE49-F238E27FC236}">
                <a16:creationId xmlns:a16="http://schemas.microsoft.com/office/drawing/2014/main" id="{51DFA3D2-5B4F-1843-8BEB-579DE364D081}"/>
              </a:ext>
            </a:extLst>
          </p:cNvPr>
          <p:cNvSpPr txBox="1"/>
          <p:nvPr/>
        </p:nvSpPr>
        <p:spPr>
          <a:xfrm rot="20382732">
            <a:off x="1683853" y="5708226"/>
            <a:ext cx="1678580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en-US" dirty="0">
                <a:latin typeface="Avenir Book" panose="02000503020000020003" pitchFamily="2" charset="0"/>
              </a:rPr>
              <a:t>Send link-rate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57FCE87E-452F-7849-B418-98EFF28AA0FA}"/>
              </a:ext>
            </a:extLst>
          </p:cNvPr>
          <p:cNvSpPr txBox="1"/>
          <p:nvPr/>
        </p:nvSpPr>
        <p:spPr>
          <a:xfrm rot="1005982">
            <a:off x="1610456" y="2600223"/>
            <a:ext cx="1678580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en-US" dirty="0">
                <a:latin typeface="Avenir Book" panose="02000503020000020003" pitchFamily="2" charset="0"/>
              </a:rPr>
              <a:t>Send link-rate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C9D26C8B-7D57-3D4E-8B92-4D40D5018C21}"/>
              </a:ext>
            </a:extLst>
          </p:cNvPr>
          <p:cNvSpPr txBox="1"/>
          <p:nvPr/>
        </p:nvSpPr>
        <p:spPr>
          <a:xfrm>
            <a:off x="5893942" y="5617048"/>
            <a:ext cx="3608445" cy="8838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1600" dirty="0">
                <a:latin typeface="Avenir Book" panose="02000503020000020003" pitchFamily="2" charset="0"/>
              </a:rPr>
              <a:t>Try to send 2x link-rate traffic on link.</a:t>
            </a:r>
          </a:p>
          <a:p>
            <a:pPr algn="ctr"/>
            <a:r>
              <a:rPr lang="en-US" sz="1600" dirty="0">
                <a:latin typeface="Avenir Book" panose="02000503020000020003" pitchFamily="2" charset="0"/>
              </a:rPr>
              <a:t>Transmit buffer overflows.</a:t>
            </a:r>
          </a:p>
          <a:p>
            <a:pPr algn="ctr"/>
            <a:r>
              <a:rPr lang="en-US" sz="1600" dirty="0">
                <a:latin typeface="Avenir Book" panose="02000503020000020003" pitchFamily="2" charset="0"/>
              </a:rPr>
              <a:t>Drop half of traffic.</a:t>
            </a:r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44DFF526-8614-6549-8CEE-6945A913DD1D}"/>
              </a:ext>
            </a:extLst>
          </p:cNvPr>
          <p:cNvCxnSpPr>
            <a:cxnSpLocks/>
          </p:cNvCxnSpPr>
          <p:nvPr/>
        </p:nvCxnSpPr>
        <p:spPr>
          <a:xfrm flipH="1" flipV="1">
            <a:off x="5380383" y="5312731"/>
            <a:ext cx="513559" cy="333196"/>
          </a:xfrm>
          <a:prstGeom prst="straightConnector1">
            <a:avLst/>
          </a:prstGeom>
          <a:ln cap="rnd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07608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Active Queue Management (AQM)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BAC67B-B01D-F342-A6AB-41B51A5E80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9575" y="1179513"/>
            <a:ext cx="11333243" cy="5346868"/>
          </a:xfrm>
        </p:spPr>
        <p:txBody>
          <a:bodyPr>
            <a:normAutofit/>
          </a:bodyPr>
          <a:lstStyle/>
          <a:p>
            <a:r>
              <a:rPr lang="en-US" dirty="0"/>
              <a:t>Decide which packet to service next in the send queue</a:t>
            </a:r>
          </a:p>
          <a:p>
            <a:pPr lvl="1"/>
            <a:r>
              <a:rPr lang="en-US" dirty="0"/>
              <a:t>Classification: @@@</a:t>
            </a:r>
          </a:p>
          <a:p>
            <a:pPr lvl="1"/>
            <a:r>
              <a:rPr lang="en-US" dirty="0"/>
              <a:t>Hierarchical schedulers: @@@</a:t>
            </a:r>
          </a:p>
          <a:p>
            <a:pPr lvl="1"/>
            <a:r>
              <a:rPr lang="en-US" dirty="0"/>
              <a:t>Shapers: @@@</a:t>
            </a:r>
          </a:p>
          <a:p>
            <a:r>
              <a:rPr lang="en-US" dirty="0"/>
              <a:t>Decide when to start dropping packets</a:t>
            </a:r>
          </a:p>
          <a:p>
            <a:pPr lvl="1"/>
            <a:r>
              <a:rPr lang="en-US" dirty="0"/>
              <a:t>Tail-drop</a:t>
            </a:r>
          </a:p>
          <a:p>
            <a:pPr lvl="1"/>
            <a:r>
              <a:rPr lang="en-US" dirty="0"/>
              <a:t>Random Early Drop (RED) </a:t>
            </a:r>
          </a:p>
          <a:p>
            <a:r>
              <a:rPr lang="en-US" dirty="0"/>
              <a:t>Decide which packet to drop</a:t>
            </a:r>
          </a:p>
          <a:p>
            <a:pPr lvl="1"/>
            <a:r>
              <a:rPr lang="en-US" dirty="0"/>
              <a:t>In-profile vs out-of-profile</a:t>
            </a:r>
          </a:p>
        </p:txBody>
      </p:sp>
    </p:spTree>
    <p:extLst>
      <p:ext uri="{BB962C8B-B14F-4D97-AF65-F5344CB8AC3E}">
        <p14:creationId xmlns:p14="http://schemas.microsoft.com/office/powerpoint/2010/main" val="24742713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073" y="331619"/>
            <a:ext cx="11333746" cy="739155"/>
          </a:xfrm>
        </p:spPr>
        <p:txBody>
          <a:bodyPr>
            <a:normAutofit/>
          </a:bodyPr>
          <a:lstStyle/>
          <a:p>
            <a:r>
              <a:rPr lang="en-US"/>
              <a:t>Hierarchical queue scheduler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C15413-72A7-4649-BAC2-9FB52C9835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512" y="1375409"/>
            <a:ext cx="10197967" cy="496580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1006C98-B33C-9B49-B6A1-49998C085B82}"/>
              </a:ext>
            </a:extLst>
          </p:cNvPr>
          <p:cNvSpPr/>
          <p:nvPr/>
        </p:nvSpPr>
        <p:spPr>
          <a:xfrm>
            <a:off x="121920" y="6518887"/>
            <a:ext cx="883920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>
                <a:latin typeface="Avenir Book" panose="02000503020000020003" pitchFamily="2" charset="0"/>
              </a:rPr>
              <a:t>Source </a:t>
            </a:r>
            <a:r>
              <a:rPr lang="en-US" sz="1050" dirty="0">
                <a:latin typeface="Avenir Book" panose="02000503020000020003" pitchFamily="2" charset="0"/>
                <a:hlinkClick r:id="rId3"/>
              </a:rPr>
              <a:t>https://www.juniper.net/documentation/en_US/junos/information-products/pathway-pages/cos/config-guide-hierarchical-cos.pdf</a:t>
            </a:r>
            <a:endParaRPr lang="en-US" sz="1050" dirty="0"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20937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Congestion control approaches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BAC67B-B01D-F342-A6AB-41B51A5E80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9575" y="1179513"/>
            <a:ext cx="11333243" cy="5346868"/>
          </a:xfrm>
        </p:spPr>
        <p:txBody>
          <a:bodyPr>
            <a:normAutofit/>
          </a:bodyPr>
          <a:lstStyle/>
          <a:p>
            <a:r>
              <a:rPr lang="en-US" dirty="0"/>
              <a:t>General principle: send traffic more slowly when congestion occurs</a:t>
            </a:r>
          </a:p>
          <a:p>
            <a:r>
              <a:rPr lang="en-US" dirty="0"/>
              <a:t>Detect dropped packets at transport layer and reduce window</a:t>
            </a:r>
          </a:p>
          <a:p>
            <a:pPr lvl="1"/>
            <a:r>
              <a:rPr lang="en-US" dirty="0"/>
              <a:t>TCP slow start algorithm</a:t>
            </a:r>
          </a:p>
          <a:p>
            <a:pPr lvl="1"/>
            <a:r>
              <a:rPr lang="en-US" dirty="0"/>
              <a:t>Extremely difficult to ”get right” (TCP Reno, Vegas, high speed, BIC, CUBIC, C2TCP, NATCP, Elastic TCP, and many many more variations)</a:t>
            </a:r>
          </a:p>
          <a:p>
            <a:pPr lvl="1"/>
            <a:r>
              <a:rPr lang="en-US" dirty="0"/>
              <a:t>Assumes everyone “plays fair”</a:t>
            </a:r>
          </a:p>
          <a:p>
            <a:r>
              <a:rPr lang="en-US" dirty="0"/>
              <a:t>Backwards Explicit Congestion Notification (BECN)</a:t>
            </a:r>
          </a:p>
          <a:p>
            <a:pPr lvl="1"/>
            <a:r>
              <a:rPr lang="en-US" dirty="0"/>
              <a:t>@@@</a:t>
            </a:r>
          </a:p>
          <a:p>
            <a:r>
              <a:rPr lang="en-US" dirty="0"/>
              <a:t>Forward Explicit Congestion Notification (FECN)</a:t>
            </a:r>
          </a:p>
          <a:p>
            <a:pPr lvl="1"/>
            <a:r>
              <a:rPr lang="en-US" dirty="0"/>
              <a:t>Set bits in forwarded IP packet: Congestion Encountered (CE)</a:t>
            </a:r>
          </a:p>
          <a:p>
            <a:pPr lvl="1"/>
            <a:r>
              <a:rPr lang="en-US" dirty="0"/>
              <a:t>Requires cooperation from the transport layer to slow down</a:t>
            </a:r>
          </a:p>
          <a:p>
            <a:pPr lvl="1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6792503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00336-767B-5848-B9DE-5E53766D77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8694" y="1671106"/>
            <a:ext cx="11374611" cy="1757894"/>
          </a:xfrm>
        </p:spPr>
        <p:txBody>
          <a:bodyPr>
            <a:normAutofit/>
          </a:bodyPr>
          <a:lstStyle/>
          <a:p>
            <a:r>
              <a:rPr lang="en-US" sz="5400" dirty="0"/>
              <a:t>Protocol correctness is hard.</a:t>
            </a:r>
            <a:endParaRPr lang="en-US" sz="24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50225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7E5498D-F4E4-7944-8B1F-9A5AE42296CA}"/>
              </a:ext>
            </a:extLst>
          </p:cNvPr>
          <p:cNvCxnSpPr>
            <a:cxnSpLocks/>
          </p:cNvCxnSpPr>
          <p:nvPr/>
        </p:nvCxnSpPr>
        <p:spPr>
          <a:xfrm flipH="1">
            <a:off x="1483206" y="3520735"/>
            <a:ext cx="8275318" cy="0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Flow control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8E265E8-DFB0-BC4F-8845-BFFC852C54DB}"/>
              </a:ext>
            </a:extLst>
          </p:cNvPr>
          <p:cNvSpPr txBox="1"/>
          <p:nvPr/>
        </p:nvSpPr>
        <p:spPr>
          <a:xfrm>
            <a:off x="219808" y="1308729"/>
            <a:ext cx="11588261" cy="1331528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3600" dirty="0">
                <a:latin typeface="Avenir Book" panose="02000503020000020003" pitchFamily="2" charset="0"/>
              </a:rPr>
              <a:t>Make sure sender does not produce data faster</a:t>
            </a:r>
          </a:p>
          <a:p>
            <a:pPr algn="ctr"/>
            <a:r>
              <a:rPr lang="en-US" sz="3600" dirty="0">
                <a:latin typeface="Avenir Book" panose="02000503020000020003" pitchFamily="2" charset="0"/>
              </a:rPr>
              <a:t>than receiver can consume them.</a:t>
            </a:r>
          </a:p>
        </p:txBody>
      </p:sp>
      <p:pic>
        <p:nvPicPr>
          <p:cNvPr id="23" name="Picture 18" descr="Mplain">
            <a:extLst>
              <a:ext uri="{FF2B5EF4-FFF2-40B4-BE49-F238E27FC236}">
                <a16:creationId xmlns:a16="http://schemas.microsoft.com/office/drawing/2014/main" id="{3D71DBE1-0007-1340-BC9E-DDBD7C7F30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3779" y="3109195"/>
            <a:ext cx="864209" cy="823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18" descr="Mplain">
            <a:extLst>
              <a:ext uri="{FF2B5EF4-FFF2-40B4-BE49-F238E27FC236}">
                <a16:creationId xmlns:a16="http://schemas.microsoft.com/office/drawing/2014/main" id="{7CC8D8A2-CA0C-F944-8E6C-DF28CF0253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7248" y="3109195"/>
            <a:ext cx="864209" cy="823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632CD2B-4706-5A44-B498-FA62B7C2C2A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r="6992" b="12751"/>
          <a:stretch/>
        </p:blipFill>
        <p:spPr>
          <a:xfrm flipH="1">
            <a:off x="9050716" y="2878212"/>
            <a:ext cx="1275691" cy="12853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6FBB51-30C3-5745-9ECC-29C0370DF1A8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87965" y="2856168"/>
            <a:ext cx="1146554" cy="1146554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1584622-63C4-BA40-A000-18A3E8239594}"/>
              </a:ext>
            </a:extLst>
          </p:cNvPr>
          <p:cNvSpPr/>
          <p:nvPr/>
        </p:nvSpPr>
        <p:spPr>
          <a:xfrm>
            <a:off x="997045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ABBB045-E01C-F646-8F12-85DAC4B1B8BB}"/>
              </a:ext>
            </a:extLst>
          </p:cNvPr>
          <p:cNvSpPr/>
          <p:nvPr/>
        </p:nvSpPr>
        <p:spPr>
          <a:xfrm>
            <a:off x="1265611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0F71A60-60D4-8343-8D72-71763C4E37DC}"/>
              </a:ext>
            </a:extLst>
          </p:cNvPr>
          <p:cNvSpPr/>
          <p:nvPr/>
        </p:nvSpPr>
        <p:spPr>
          <a:xfrm>
            <a:off x="1534177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CC1B03A-202E-4D46-B1AE-D6C8DA2437A9}"/>
              </a:ext>
            </a:extLst>
          </p:cNvPr>
          <p:cNvSpPr/>
          <p:nvPr/>
        </p:nvSpPr>
        <p:spPr>
          <a:xfrm>
            <a:off x="1802743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060205C-C3A7-C445-98AA-A6BCF52F1B38}"/>
              </a:ext>
            </a:extLst>
          </p:cNvPr>
          <p:cNvSpPr/>
          <p:nvPr/>
        </p:nvSpPr>
        <p:spPr>
          <a:xfrm>
            <a:off x="2071309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43F6134-D572-0945-873C-957722EB3E72}"/>
              </a:ext>
            </a:extLst>
          </p:cNvPr>
          <p:cNvSpPr txBox="1"/>
          <p:nvPr/>
        </p:nvSpPr>
        <p:spPr>
          <a:xfrm>
            <a:off x="253855" y="5804123"/>
            <a:ext cx="11588261" cy="823379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</a:rPr>
              <a:t>Note: here it is the receiver that is not keeping up; the network can keep up fine.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FD9C68F-9A51-5B44-984C-ACD66F06FDA1}"/>
              </a:ext>
            </a:extLst>
          </p:cNvPr>
          <p:cNvSpPr/>
          <p:nvPr/>
        </p:nvSpPr>
        <p:spPr>
          <a:xfrm>
            <a:off x="2339875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D8E973A-EB16-1F4B-A1C6-627285041CAC}"/>
              </a:ext>
            </a:extLst>
          </p:cNvPr>
          <p:cNvSpPr/>
          <p:nvPr/>
        </p:nvSpPr>
        <p:spPr>
          <a:xfrm>
            <a:off x="2608441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3DE6D0F-FB7A-964F-AF74-C1ACD8FF7A6C}"/>
              </a:ext>
            </a:extLst>
          </p:cNvPr>
          <p:cNvSpPr/>
          <p:nvPr/>
        </p:nvSpPr>
        <p:spPr>
          <a:xfrm>
            <a:off x="2877007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DF09273-05F3-8844-A452-54B228CED2AF}"/>
              </a:ext>
            </a:extLst>
          </p:cNvPr>
          <p:cNvSpPr/>
          <p:nvPr/>
        </p:nvSpPr>
        <p:spPr>
          <a:xfrm>
            <a:off x="3145573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A67643D-C8EA-BB49-A5EC-3C5684E004F1}"/>
              </a:ext>
            </a:extLst>
          </p:cNvPr>
          <p:cNvSpPr/>
          <p:nvPr/>
        </p:nvSpPr>
        <p:spPr>
          <a:xfrm>
            <a:off x="3414139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D383C8FA-F3FD-814F-8B6B-E73A5C27FA5E}"/>
              </a:ext>
            </a:extLst>
          </p:cNvPr>
          <p:cNvSpPr/>
          <p:nvPr/>
        </p:nvSpPr>
        <p:spPr>
          <a:xfrm>
            <a:off x="3682705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5021E4C-F758-9044-A490-DDED635E6B5F}"/>
              </a:ext>
            </a:extLst>
          </p:cNvPr>
          <p:cNvSpPr/>
          <p:nvPr/>
        </p:nvSpPr>
        <p:spPr>
          <a:xfrm>
            <a:off x="3951271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177154BC-0D46-4B49-A118-938F00F506BF}"/>
              </a:ext>
            </a:extLst>
          </p:cNvPr>
          <p:cNvSpPr/>
          <p:nvPr/>
        </p:nvSpPr>
        <p:spPr>
          <a:xfrm>
            <a:off x="4219837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3240500F-E48A-AD48-9242-E603BEA07D8E}"/>
              </a:ext>
            </a:extLst>
          </p:cNvPr>
          <p:cNvSpPr/>
          <p:nvPr/>
        </p:nvSpPr>
        <p:spPr>
          <a:xfrm>
            <a:off x="4488403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AB3911F2-E9A9-E94C-8BF5-85A376492F8A}"/>
              </a:ext>
            </a:extLst>
          </p:cNvPr>
          <p:cNvSpPr/>
          <p:nvPr/>
        </p:nvSpPr>
        <p:spPr>
          <a:xfrm>
            <a:off x="4756969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EA22E86B-0062-9345-91B3-0A967E9BE203}"/>
              </a:ext>
            </a:extLst>
          </p:cNvPr>
          <p:cNvSpPr/>
          <p:nvPr/>
        </p:nvSpPr>
        <p:spPr>
          <a:xfrm>
            <a:off x="5025535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84287B65-A15D-EC4F-ABFF-E82305581CAC}"/>
              </a:ext>
            </a:extLst>
          </p:cNvPr>
          <p:cNvSpPr/>
          <p:nvPr/>
        </p:nvSpPr>
        <p:spPr>
          <a:xfrm>
            <a:off x="5294101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321FA644-BAEC-5D4F-A91F-0B40ABDF69E5}"/>
              </a:ext>
            </a:extLst>
          </p:cNvPr>
          <p:cNvSpPr/>
          <p:nvPr/>
        </p:nvSpPr>
        <p:spPr>
          <a:xfrm>
            <a:off x="5562667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0F70A9A7-1663-BB46-825F-350A5F238110}"/>
              </a:ext>
            </a:extLst>
          </p:cNvPr>
          <p:cNvSpPr/>
          <p:nvPr/>
        </p:nvSpPr>
        <p:spPr>
          <a:xfrm>
            <a:off x="5831233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080B1EE-FAF3-5742-8A0B-78158A0C95F1}"/>
              </a:ext>
            </a:extLst>
          </p:cNvPr>
          <p:cNvSpPr/>
          <p:nvPr/>
        </p:nvSpPr>
        <p:spPr>
          <a:xfrm>
            <a:off x="6099799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DA749EC2-DE7D-D940-8CAE-113087FA7244}"/>
              </a:ext>
            </a:extLst>
          </p:cNvPr>
          <p:cNvSpPr/>
          <p:nvPr/>
        </p:nvSpPr>
        <p:spPr>
          <a:xfrm>
            <a:off x="6368365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3904526E-AA83-9746-9D66-CCFA175BF8B8}"/>
              </a:ext>
            </a:extLst>
          </p:cNvPr>
          <p:cNvSpPr/>
          <p:nvPr/>
        </p:nvSpPr>
        <p:spPr>
          <a:xfrm>
            <a:off x="6636931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6EB27265-0101-5543-8E15-673EB87279D1}"/>
              </a:ext>
            </a:extLst>
          </p:cNvPr>
          <p:cNvSpPr/>
          <p:nvPr/>
        </p:nvSpPr>
        <p:spPr>
          <a:xfrm>
            <a:off x="6905497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2D28F197-3CFE-9348-B2F4-DE24F0FDD194}"/>
              </a:ext>
            </a:extLst>
          </p:cNvPr>
          <p:cNvSpPr/>
          <p:nvPr/>
        </p:nvSpPr>
        <p:spPr>
          <a:xfrm>
            <a:off x="7174063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D55C4CD9-1EF4-0948-8AC0-5B5E1E6625A1}"/>
              </a:ext>
            </a:extLst>
          </p:cNvPr>
          <p:cNvSpPr/>
          <p:nvPr/>
        </p:nvSpPr>
        <p:spPr>
          <a:xfrm>
            <a:off x="7442629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E74BF289-D927-5848-9942-DF0FB0C01376}"/>
              </a:ext>
            </a:extLst>
          </p:cNvPr>
          <p:cNvSpPr/>
          <p:nvPr/>
        </p:nvSpPr>
        <p:spPr>
          <a:xfrm>
            <a:off x="7711195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3EB4BF8F-ABDB-2943-B96F-6E55227958F7}"/>
              </a:ext>
            </a:extLst>
          </p:cNvPr>
          <p:cNvSpPr/>
          <p:nvPr/>
        </p:nvSpPr>
        <p:spPr>
          <a:xfrm>
            <a:off x="7979761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53675561-EA8D-B14E-BCE9-16219F50F102}"/>
              </a:ext>
            </a:extLst>
          </p:cNvPr>
          <p:cNvSpPr/>
          <p:nvPr/>
        </p:nvSpPr>
        <p:spPr>
          <a:xfrm>
            <a:off x="8248327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E6A19EC2-9D1E-8746-8A3A-B7C9D847F54A}"/>
              </a:ext>
            </a:extLst>
          </p:cNvPr>
          <p:cNvSpPr/>
          <p:nvPr/>
        </p:nvSpPr>
        <p:spPr>
          <a:xfrm>
            <a:off x="8516893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882A023C-FA6D-0A49-B122-0B10F163FCB3}"/>
              </a:ext>
            </a:extLst>
          </p:cNvPr>
          <p:cNvSpPr/>
          <p:nvPr/>
        </p:nvSpPr>
        <p:spPr>
          <a:xfrm>
            <a:off x="8785459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09D7FB14-F2BB-CC4C-8E6B-8E7D9480E842}"/>
              </a:ext>
            </a:extLst>
          </p:cNvPr>
          <p:cNvSpPr/>
          <p:nvPr/>
        </p:nvSpPr>
        <p:spPr>
          <a:xfrm>
            <a:off x="9054025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34394555-6073-B642-8670-5F4ED5A3393A}"/>
              </a:ext>
            </a:extLst>
          </p:cNvPr>
          <p:cNvSpPr/>
          <p:nvPr/>
        </p:nvSpPr>
        <p:spPr>
          <a:xfrm>
            <a:off x="9322591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02333511-5D09-2C43-ABEB-94C6CC017AA1}"/>
              </a:ext>
            </a:extLst>
          </p:cNvPr>
          <p:cNvSpPr/>
          <p:nvPr/>
        </p:nvSpPr>
        <p:spPr>
          <a:xfrm>
            <a:off x="9591157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05EEB872-7F29-024A-9A96-A83BCF6ADBDE}"/>
              </a:ext>
            </a:extLst>
          </p:cNvPr>
          <p:cNvSpPr/>
          <p:nvPr/>
        </p:nvSpPr>
        <p:spPr>
          <a:xfrm>
            <a:off x="10128287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1C4F675-6BE8-6742-893B-E5176DD4AD01}"/>
              </a:ext>
            </a:extLst>
          </p:cNvPr>
          <p:cNvGrpSpPr/>
          <p:nvPr/>
        </p:nvGrpSpPr>
        <p:grpSpPr>
          <a:xfrm>
            <a:off x="9033651" y="4257234"/>
            <a:ext cx="816447" cy="331152"/>
            <a:chOff x="8442959" y="2961461"/>
            <a:chExt cx="1021931" cy="331152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F17B4C8-6544-3241-B56F-2E498791A058}"/>
                </a:ext>
              </a:extLst>
            </p:cNvPr>
            <p:cNvCxnSpPr/>
            <p:nvPr/>
          </p:nvCxnSpPr>
          <p:spPr>
            <a:xfrm>
              <a:off x="8442959" y="2961461"/>
              <a:ext cx="1021931" cy="0"/>
            </a:xfrm>
            <a:prstGeom prst="line">
              <a:avLst/>
            </a:prstGeom>
            <a:solidFill>
              <a:schemeClr val="accent2"/>
            </a:solidFill>
            <a:ln w="25400" cap="rnd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238A047-7652-4B4E-A4D2-1812EB222608}"/>
                </a:ext>
              </a:extLst>
            </p:cNvPr>
            <p:cNvCxnSpPr/>
            <p:nvPr/>
          </p:nvCxnSpPr>
          <p:spPr>
            <a:xfrm>
              <a:off x="8442959" y="3292613"/>
              <a:ext cx="1021931" cy="0"/>
            </a:xfrm>
            <a:prstGeom prst="line">
              <a:avLst/>
            </a:prstGeom>
            <a:solidFill>
              <a:schemeClr val="accent2"/>
            </a:solidFill>
            <a:ln w="25400" cap="rnd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32D7E9B8-A82E-C148-BC88-327603028DD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464890" y="2961461"/>
              <a:ext cx="0" cy="331152"/>
            </a:xfrm>
            <a:prstGeom prst="line">
              <a:avLst/>
            </a:prstGeom>
            <a:solidFill>
              <a:schemeClr val="accent2"/>
            </a:solidFill>
            <a:ln w="25400" cap="rnd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74" name="Rectangle 73">
            <a:extLst>
              <a:ext uri="{FF2B5EF4-FFF2-40B4-BE49-F238E27FC236}">
                <a16:creationId xmlns:a16="http://schemas.microsoft.com/office/drawing/2014/main" id="{32176772-6FDE-554E-AED4-717903E912D2}"/>
              </a:ext>
            </a:extLst>
          </p:cNvPr>
          <p:cNvSpPr/>
          <p:nvPr/>
        </p:nvSpPr>
        <p:spPr>
          <a:xfrm>
            <a:off x="10539986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EE7B29DB-A99C-C24C-9149-E40AD02B53C1}"/>
              </a:ext>
            </a:extLst>
          </p:cNvPr>
          <p:cNvSpPr/>
          <p:nvPr/>
        </p:nvSpPr>
        <p:spPr>
          <a:xfrm>
            <a:off x="10951685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F3970CFF-E201-1F49-9875-17C6D937C034}"/>
              </a:ext>
            </a:extLst>
          </p:cNvPr>
          <p:cNvSpPr/>
          <p:nvPr/>
        </p:nvSpPr>
        <p:spPr>
          <a:xfrm rot="1778684">
            <a:off x="9890367" y="4651663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607B7C7F-1DB1-4E4B-B22D-0329573BA17C}"/>
              </a:ext>
            </a:extLst>
          </p:cNvPr>
          <p:cNvSpPr/>
          <p:nvPr/>
        </p:nvSpPr>
        <p:spPr>
          <a:xfrm rot="1778684">
            <a:off x="10195587" y="4821484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BE05320D-E9F8-094D-9342-CE5A646C5FB3}"/>
              </a:ext>
            </a:extLst>
          </p:cNvPr>
          <p:cNvSpPr txBox="1"/>
          <p:nvPr/>
        </p:nvSpPr>
        <p:spPr>
          <a:xfrm>
            <a:off x="985797" y="4490800"/>
            <a:ext cx="3389061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en-US" dirty="0">
                <a:latin typeface="Avenir Book" panose="02000503020000020003" pitchFamily="2" charset="0"/>
              </a:rPr>
              <a:t>Send 5 packets per second (</a:t>
            </a:r>
            <a:r>
              <a:rPr lang="en-US" dirty="0" err="1">
                <a:latin typeface="Avenir Book" panose="02000503020000020003" pitchFamily="2" charset="0"/>
              </a:rPr>
              <a:t>pps</a:t>
            </a:r>
            <a:r>
              <a:rPr lang="en-US" dirty="0">
                <a:latin typeface="Avenir Book" panose="02000503020000020003" pitchFamily="2" charset="0"/>
              </a:rPr>
              <a:t>)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6120DEA7-77F0-184F-8476-F2D3AAFEF37F}"/>
              </a:ext>
            </a:extLst>
          </p:cNvPr>
          <p:cNvSpPr txBox="1"/>
          <p:nvPr/>
        </p:nvSpPr>
        <p:spPr>
          <a:xfrm>
            <a:off x="10083515" y="3875790"/>
            <a:ext cx="1659304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en-US" dirty="0">
                <a:latin typeface="Avenir Book" panose="02000503020000020003" pitchFamily="2" charset="0"/>
              </a:rPr>
              <a:t>Consume 3 </a:t>
            </a:r>
            <a:r>
              <a:rPr lang="en-US" dirty="0" err="1">
                <a:latin typeface="Avenir Book" panose="02000503020000020003" pitchFamily="2" charset="0"/>
              </a:rPr>
              <a:t>pps</a:t>
            </a:r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EA42FABD-EB3C-A243-9E37-DEE3948A43D5}"/>
              </a:ext>
            </a:extLst>
          </p:cNvPr>
          <p:cNvSpPr txBox="1"/>
          <p:nvPr/>
        </p:nvSpPr>
        <p:spPr>
          <a:xfrm>
            <a:off x="10083515" y="5041010"/>
            <a:ext cx="1659304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en-US" dirty="0">
                <a:latin typeface="Avenir Book" panose="02000503020000020003" pitchFamily="2" charset="0"/>
              </a:rPr>
              <a:t>Drop 2 </a:t>
            </a:r>
            <a:r>
              <a:rPr lang="en-US" dirty="0" err="1">
                <a:latin typeface="Avenir Book" panose="02000503020000020003" pitchFamily="2" charset="0"/>
              </a:rPr>
              <a:t>pps</a:t>
            </a:r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E3A7148-3A55-A641-9FDF-83E931EC00BD}"/>
              </a:ext>
            </a:extLst>
          </p:cNvPr>
          <p:cNvSpPr txBox="1"/>
          <p:nvPr/>
        </p:nvSpPr>
        <p:spPr>
          <a:xfrm>
            <a:off x="5808033" y="4958953"/>
            <a:ext cx="3444112" cy="8838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Receive buffer overflows.</a:t>
            </a:r>
          </a:p>
          <a:p>
            <a:pPr algn="ctr"/>
            <a:r>
              <a:rPr lang="en-US" sz="1600" dirty="0">
                <a:latin typeface="Avenir Book" panose="02000503020000020003" pitchFamily="2" charset="0"/>
              </a:rPr>
              <a:t>Buffer can absorb bursts but not sustained rate difference.</a:t>
            </a:r>
          </a:p>
        </p:txBody>
      </p: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8DDF955A-3CF7-B14B-AB2A-675551846527}"/>
              </a:ext>
            </a:extLst>
          </p:cNvPr>
          <p:cNvCxnSpPr>
            <a:cxnSpLocks/>
          </p:cNvCxnSpPr>
          <p:nvPr/>
        </p:nvCxnSpPr>
        <p:spPr>
          <a:xfrm flipV="1">
            <a:off x="9143236" y="4646212"/>
            <a:ext cx="0" cy="312741"/>
          </a:xfrm>
          <a:prstGeom prst="straightConnector1">
            <a:avLst/>
          </a:prstGeom>
          <a:ln cap="rnd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04457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Mixing up flow, congestion and error control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BAC67B-B01D-F342-A6AB-41B51A5E80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9575" y="1179513"/>
            <a:ext cx="11333243" cy="5346868"/>
          </a:xfrm>
        </p:spPr>
        <p:txBody>
          <a:bodyPr>
            <a:normAutofit/>
          </a:bodyPr>
          <a:lstStyle/>
          <a:p>
            <a:r>
              <a:rPr lang="en-US" dirty="0"/>
              <a:t>@@@ bad idea @@@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8A437D-A4B6-8349-94E0-6B55B7E209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5220" y="3383280"/>
            <a:ext cx="510540" cy="510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2184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00336-767B-5848-B9DE-5E53766D77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2447" y="1671106"/>
            <a:ext cx="11707106" cy="1757894"/>
          </a:xfrm>
        </p:spPr>
        <p:txBody>
          <a:bodyPr>
            <a:normAutofit fontScale="90000"/>
          </a:bodyPr>
          <a:lstStyle/>
          <a:p>
            <a:r>
              <a:rPr lang="en-US" sz="5400" dirty="0"/>
              <a:t>Multi-version, multi-vendor, multi-feature.</a:t>
            </a:r>
            <a:br>
              <a:rPr lang="en-US" sz="5400" dirty="0"/>
            </a:br>
            <a:br>
              <a:rPr lang="en-US" sz="2000" dirty="0"/>
            </a:b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The Internet is an uncontrolled mixture of devices from different vendors running different versions of code which support different combinations of features.</a:t>
            </a:r>
          </a:p>
        </p:txBody>
      </p:sp>
    </p:spTree>
    <p:extLst>
      <p:ext uri="{BB962C8B-B14F-4D97-AF65-F5344CB8AC3E}">
        <p14:creationId xmlns:p14="http://schemas.microsoft.com/office/powerpoint/2010/main" val="10723101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Interop between protocol versions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7DA1BA-B815-C44D-8A63-FFCD7C24B257}"/>
              </a:ext>
            </a:extLst>
          </p:cNvPr>
          <p:cNvSpPr txBox="1"/>
          <p:nvPr/>
        </p:nvSpPr>
        <p:spPr>
          <a:xfrm>
            <a:off x="5993548" y="1413518"/>
            <a:ext cx="5673843" cy="5112863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25400" dir="2700000" sx="101000" sy="101000" algn="tl" rotWithShape="0">
              <a:prstClr val="black">
                <a:alpha val="40000"/>
              </a:prstClr>
            </a:outerShdw>
          </a:effectLst>
        </p:spPr>
        <p:txBody>
          <a:bodyPr wrap="square" lIns="182880" tIns="182880" rIns="182880" bIns="182880" rtlCol="0">
            <a:no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venir Book" panose="02000503020000020003" pitchFamily="2" charset="0"/>
              </a:rPr>
              <a:t>Version X needs to interoperate with version Y.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venir Book" panose="02000503020000020003" pitchFamily="2" charset="0"/>
              </a:rPr>
              <a:t>For any X and Y, not just Y = X + 1.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venir Book" panose="02000503020000020003" pitchFamily="2" charset="0"/>
              </a:rPr>
              <a:t>Don’t assume contiguous “regions” of same version.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venir Book" panose="02000503020000020003" pitchFamily="2" charset="0"/>
              </a:rPr>
              <a:t>Different devices will run different version of your protocol.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venir Book" panose="02000503020000020003" pitchFamily="2" charset="0"/>
              </a:rPr>
              <a:t>Temporarily during upgrade. </a:t>
            </a:r>
            <a:r>
              <a:rPr lang="en-US" b="1" dirty="0">
                <a:latin typeface="Avenir Book" panose="02000503020000020003" pitchFamily="2" charset="0"/>
              </a:rPr>
              <a:t>You cannot upgrade your devices all at once; it takes a lot of time.</a:t>
            </a:r>
            <a:endParaRPr lang="en-US" dirty="0">
              <a:latin typeface="Avenir Book" panose="02000503020000020003" pitchFamily="2" charset="0"/>
            </a:endParaRP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venir Book" panose="02000503020000020003" pitchFamily="2" charset="0"/>
              </a:rPr>
              <a:t>Or semi-permanently due to operational considerations (e.g. different vendors support different versions of the protocol). </a:t>
            </a:r>
            <a:r>
              <a:rPr lang="en-US" b="1" dirty="0">
                <a:latin typeface="Avenir Book" panose="02000503020000020003" pitchFamily="2" charset="0"/>
              </a:rPr>
              <a:t>You want to be able to have multiple vendors in the same network.</a:t>
            </a:r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3679BCC-4FE3-F441-8981-C6A0332C3ED3}"/>
              </a:ext>
            </a:extLst>
          </p:cNvPr>
          <p:cNvSpPr txBox="1"/>
          <p:nvPr/>
        </p:nvSpPr>
        <p:spPr>
          <a:xfrm>
            <a:off x="877949" y="1796983"/>
            <a:ext cx="1389184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Avenir Book" panose="02000503020000020003" pitchFamily="2" charset="0"/>
              </a:rPr>
              <a:t>Version 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C62092-8029-014B-8B8C-C4E573F9D4D7}"/>
              </a:ext>
            </a:extLst>
          </p:cNvPr>
          <p:cNvSpPr txBox="1"/>
          <p:nvPr/>
        </p:nvSpPr>
        <p:spPr>
          <a:xfrm>
            <a:off x="2357987" y="1796983"/>
            <a:ext cx="1389184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Avenir Book" panose="02000503020000020003" pitchFamily="2" charset="0"/>
              </a:rPr>
              <a:t>Version 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A9F29E8-A4A4-CD46-9FB0-FF26CDE5B5BC}"/>
              </a:ext>
            </a:extLst>
          </p:cNvPr>
          <p:cNvSpPr txBox="1"/>
          <p:nvPr/>
        </p:nvSpPr>
        <p:spPr>
          <a:xfrm>
            <a:off x="3747171" y="2606946"/>
            <a:ext cx="1389184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Avenir Book" panose="02000503020000020003" pitchFamily="2" charset="0"/>
              </a:rPr>
              <a:t>Version 1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879B58C-1AE4-2B44-AEB0-F0E0A1383E59}"/>
              </a:ext>
            </a:extLst>
          </p:cNvPr>
          <p:cNvCxnSpPr>
            <a:cxnSpLocks/>
          </p:cNvCxnSpPr>
          <p:nvPr/>
        </p:nvCxnSpPr>
        <p:spPr>
          <a:xfrm flipV="1">
            <a:off x="1527114" y="2683159"/>
            <a:ext cx="0" cy="1659988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5186C4B-9F14-B847-B926-E28E5CEA704B}"/>
              </a:ext>
            </a:extLst>
          </p:cNvPr>
          <p:cNvGrpSpPr/>
          <p:nvPr/>
        </p:nvGrpSpPr>
        <p:grpSpPr>
          <a:xfrm>
            <a:off x="1140437" y="2271469"/>
            <a:ext cx="3715846" cy="2470140"/>
            <a:chOff x="1140437" y="2271469"/>
            <a:chExt cx="3715846" cy="2470140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630D9E2-66F9-0B4D-8962-6CD53BCDA226}"/>
                </a:ext>
              </a:extLst>
            </p:cNvPr>
            <p:cNvCxnSpPr/>
            <p:nvPr/>
          </p:nvCxnSpPr>
          <p:spPr>
            <a:xfrm>
              <a:off x="1563749" y="2683159"/>
              <a:ext cx="1480038" cy="0"/>
            </a:xfrm>
            <a:prstGeom prst="line">
              <a:avLst/>
            </a:prstGeom>
            <a:ln w="38100" cap="rnd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098981C8-4D7B-1346-9096-4194D17048DE}"/>
                </a:ext>
              </a:extLst>
            </p:cNvPr>
            <p:cNvCxnSpPr/>
            <p:nvPr/>
          </p:nvCxnSpPr>
          <p:spPr>
            <a:xfrm>
              <a:off x="1527114" y="4343147"/>
              <a:ext cx="1480038" cy="0"/>
            </a:xfrm>
            <a:prstGeom prst="line">
              <a:avLst/>
            </a:prstGeom>
            <a:ln w="38100" cap="rnd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E52CB690-8DA1-8145-AD97-691BA96A21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43787" y="3513153"/>
              <a:ext cx="1380391" cy="829994"/>
            </a:xfrm>
            <a:prstGeom prst="line">
              <a:avLst/>
            </a:prstGeom>
            <a:ln w="38100" cap="rnd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A217265C-3E4B-1F48-BBBC-7691DFA627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43787" y="2676545"/>
              <a:ext cx="0" cy="1659988"/>
            </a:xfrm>
            <a:prstGeom prst="line">
              <a:avLst/>
            </a:prstGeom>
            <a:ln w="38100" cap="rnd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2047A6FB-762C-E045-B2AB-55A615908F2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052579" y="2696387"/>
              <a:ext cx="1371599" cy="810152"/>
            </a:xfrm>
            <a:prstGeom prst="line">
              <a:avLst/>
            </a:prstGeom>
            <a:ln w="38100" cap="rnd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" name="Picture 18" descr="Mplain">
              <a:extLst>
                <a:ext uri="{FF2B5EF4-FFF2-40B4-BE49-F238E27FC236}">
                  <a16:creationId xmlns:a16="http://schemas.microsoft.com/office/drawing/2014/main" id="{F7F824EF-7DEB-0747-B40F-90517AB2758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lum contras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0437" y="2271469"/>
              <a:ext cx="864209" cy="823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" name="Picture 18" descr="Mplain">
              <a:extLst>
                <a:ext uri="{FF2B5EF4-FFF2-40B4-BE49-F238E27FC236}">
                  <a16:creationId xmlns:a16="http://schemas.microsoft.com/office/drawing/2014/main" id="{6CEAA726-4B87-5143-AC9F-576511E735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20475" y="2271469"/>
              <a:ext cx="864209" cy="823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Picture 18" descr="Mplain">
              <a:extLst>
                <a:ext uri="{FF2B5EF4-FFF2-40B4-BE49-F238E27FC236}">
                  <a16:creationId xmlns:a16="http://schemas.microsoft.com/office/drawing/2014/main" id="{0EE9F40D-9A08-464A-BA14-4B05A97682C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lum contras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0437" y="3918229"/>
              <a:ext cx="864209" cy="823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Picture 18" descr="Mplain">
              <a:extLst>
                <a:ext uri="{FF2B5EF4-FFF2-40B4-BE49-F238E27FC236}">
                  <a16:creationId xmlns:a16="http://schemas.microsoft.com/office/drawing/2014/main" id="{9813B30B-5829-CA44-8BF8-E7BB09C0A6B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20475" y="3918229"/>
              <a:ext cx="864209" cy="823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Picture 18" descr="Mplain">
              <a:extLst>
                <a:ext uri="{FF2B5EF4-FFF2-40B4-BE49-F238E27FC236}">
                  <a16:creationId xmlns:a16="http://schemas.microsoft.com/office/drawing/2014/main" id="{3AF88E21-F06E-CF41-942A-41C17151EC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lum contras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92074" y="3094849"/>
              <a:ext cx="864209" cy="823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7257D3F9-518D-4C49-953D-5EC0FE69559F}"/>
              </a:ext>
            </a:extLst>
          </p:cNvPr>
          <p:cNvSpPr txBox="1"/>
          <p:nvPr/>
        </p:nvSpPr>
        <p:spPr>
          <a:xfrm>
            <a:off x="869157" y="4657833"/>
            <a:ext cx="1389184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Avenir Book" panose="02000503020000020003" pitchFamily="2" charset="0"/>
              </a:rPr>
              <a:t>Version 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B9575D7-E1DD-6E4B-8001-13965C5FA67F}"/>
              </a:ext>
            </a:extLst>
          </p:cNvPr>
          <p:cNvSpPr txBox="1"/>
          <p:nvPr/>
        </p:nvSpPr>
        <p:spPr>
          <a:xfrm>
            <a:off x="2349195" y="4657833"/>
            <a:ext cx="1389184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Avenir Book" panose="02000503020000020003" pitchFamily="2" charset="0"/>
              </a:rPr>
              <a:t>Version 3</a:t>
            </a:r>
          </a:p>
        </p:txBody>
      </p:sp>
    </p:spTree>
    <p:extLst>
      <p:ext uri="{BB962C8B-B14F-4D97-AF65-F5344CB8AC3E}">
        <p14:creationId xmlns:p14="http://schemas.microsoft.com/office/powerpoint/2010/main" val="36796622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Lessons learned from major version bumps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BAC67B-B01D-F342-A6AB-41B51A5E80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9575" y="1179513"/>
            <a:ext cx="11333243" cy="5053012"/>
          </a:xfrm>
        </p:spPr>
        <p:txBody>
          <a:bodyPr/>
          <a:lstStyle/>
          <a:p>
            <a:r>
              <a:rPr lang="en-US" dirty="0"/>
              <a:t>IPv4 vs IPv6</a:t>
            </a:r>
          </a:p>
          <a:p>
            <a:pPr lvl="1"/>
            <a:r>
              <a:rPr lang="en-US" sz="1800" dirty="0"/>
              <a:t>IPv6 is not backwards compatible with IPv4</a:t>
            </a:r>
          </a:p>
          <a:p>
            <a:pPr lvl="1"/>
            <a:r>
              <a:rPr lang="en-US" sz="1800" dirty="0"/>
              <a:t>Upgrading from IPv4 to IPv6 is a royal pain in the neck</a:t>
            </a:r>
          </a:p>
          <a:p>
            <a:pPr lvl="1"/>
            <a:r>
              <a:rPr lang="en-US" sz="1800" dirty="0"/>
              <a:t>It’s been 20 years and IPv6 is still not universally deployed</a:t>
            </a:r>
          </a:p>
          <a:p>
            <a:pPr lvl="1"/>
            <a:r>
              <a:rPr lang="en-US" sz="1800" dirty="0"/>
              <a:t>IPv4 will never go away</a:t>
            </a:r>
          </a:p>
          <a:p>
            <a:r>
              <a:rPr lang="en-US" dirty="0"/>
              <a:t>OSPFv3 vs OSPFv2</a:t>
            </a:r>
          </a:p>
          <a:p>
            <a:pPr lvl="1"/>
            <a:r>
              <a:rPr lang="en-US" sz="1800" dirty="0"/>
              <a:t>OSPFv3 is not backwards compatible with OSPFv2</a:t>
            </a:r>
          </a:p>
          <a:p>
            <a:pPr lvl="1"/>
            <a:r>
              <a:rPr lang="en-US" sz="1800" dirty="0"/>
              <a:t>You need to upgrade from OSPFv2 to OSPFv3 to get IPv6</a:t>
            </a:r>
          </a:p>
          <a:p>
            <a:pPr lvl="1"/>
            <a:r>
              <a:rPr lang="en-US" sz="1800" dirty="0"/>
              <a:t>Real networks run OSPFv2 </a:t>
            </a:r>
            <a:r>
              <a:rPr lang="en-US" sz="1800" i="1" dirty="0"/>
              <a:t>and</a:t>
            </a:r>
            <a:r>
              <a:rPr lang="en-US" sz="1800" dirty="0"/>
              <a:t> OSPFv3</a:t>
            </a:r>
          </a:p>
          <a:p>
            <a:pPr lvl="1"/>
            <a:r>
              <a:rPr lang="en-US" sz="1800" dirty="0"/>
              <a:t>ISIS did it right (ISIS with IPv6 can interoperate with ISIS without IPv6)</a:t>
            </a:r>
          </a:p>
          <a:p>
            <a:r>
              <a:rPr lang="en-US" dirty="0"/>
              <a:t>BGPv3 vs BGPv4 vs …BGPv5?</a:t>
            </a:r>
          </a:p>
          <a:p>
            <a:pPr lvl="1"/>
            <a:r>
              <a:rPr lang="en-US" sz="1800" dirty="0"/>
              <a:t>BGPv3 is not backwards compatible with BGPv4, it required every Internet core router to be upgraded</a:t>
            </a:r>
          </a:p>
          <a:p>
            <a:pPr lvl="1"/>
            <a:r>
              <a:rPr lang="en-US" sz="1800" dirty="0"/>
              <a:t>Upgrading every core router on the Internet is infeasible at this time</a:t>
            </a:r>
          </a:p>
          <a:p>
            <a:pPr lvl="1"/>
            <a:r>
              <a:rPr lang="en-US" sz="1800" dirty="0"/>
              <a:t>BGPv4 has </a:t>
            </a:r>
            <a:r>
              <a:rPr lang="en-US" sz="1800" i="1" dirty="0"/>
              <a:t>excellent</a:t>
            </a:r>
            <a:r>
              <a:rPr lang="en-US" sz="1800" b="1" i="1" dirty="0"/>
              <a:t> </a:t>
            </a:r>
            <a:r>
              <a:rPr lang="en-US" sz="1800" dirty="0"/>
              <a:t>extension mechanisms; it is unlikely that there will ever be a BGPv5</a:t>
            </a:r>
          </a:p>
          <a:p>
            <a:pPr lvl="1"/>
            <a:endParaRPr lang="en-US" sz="2000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62395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Interop between feature sets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B4F5E3-C212-D24E-8F24-AD95BD818D42}"/>
              </a:ext>
            </a:extLst>
          </p:cNvPr>
          <p:cNvSpPr txBox="1"/>
          <p:nvPr/>
        </p:nvSpPr>
        <p:spPr>
          <a:xfrm>
            <a:off x="5993548" y="1413518"/>
            <a:ext cx="5673843" cy="4108051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25400" dir="2700000" sx="101000" sy="101000" algn="tl" rotWithShape="0">
              <a:prstClr val="black">
                <a:alpha val="40000"/>
              </a:prstClr>
            </a:outerShdw>
          </a:effectLst>
        </p:spPr>
        <p:txBody>
          <a:bodyPr wrap="square" lIns="182880" tIns="182880" rIns="182880" bIns="182880" rtlCol="0">
            <a:no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venir Book" panose="02000503020000020003" pitchFamily="2" charset="0"/>
              </a:rPr>
              <a:t>Protocol implementation that has feature A must interoperate with protocol implementation that does not have feature A.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venir Book" panose="02000503020000020003" pitchFamily="2" charset="0"/>
              </a:rPr>
              <a:t>Different vendors and versions of code have different feature sets.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venir Book" panose="02000503020000020003" pitchFamily="2" charset="0"/>
              </a:rPr>
              <a:t>Don’t assume the feature set can be derived from the protocol version. </a:t>
            </a:r>
            <a:r>
              <a:rPr lang="en-US" b="1" dirty="0">
                <a:latin typeface="Avenir Book" panose="02000503020000020003" pitchFamily="2" charset="0"/>
              </a:rPr>
              <a:t>Allows protocol extensions to evolve and be deployed independently.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venir Book" panose="02000503020000020003" pitchFamily="2" charset="0"/>
              </a:rPr>
              <a:t>Don’t assume the feature set is the same. Feature set A+B must interoperate with B+C.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D237CAA-3F8A-244B-B36A-AEE017011D5F}"/>
              </a:ext>
            </a:extLst>
          </p:cNvPr>
          <p:cNvCxnSpPr>
            <a:cxnSpLocks/>
          </p:cNvCxnSpPr>
          <p:nvPr/>
        </p:nvCxnSpPr>
        <p:spPr>
          <a:xfrm flipV="1">
            <a:off x="1527114" y="2683159"/>
            <a:ext cx="0" cy="1659988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9B29EC4E-53CF-7841-8AF2-8834878C48F5}"/>
              </a:ext>
            </a:extLst>
          </p:cNvPr>
          <p:cNvGrpSpPr/>
          <p:nvPr/>
        </p:nvGrpSpPr>
        <p:grpSpPr>
          <a:xfrm>
            <a:off x="1140437" y="2271469"/>
            <a:ext cx="3715846" cy="2470140"/>
            <a:chOff x="1140437" y="2271469"/>
            <a:chExt cx="3715846" cy="2470140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C8565A7-3D00-D449-BFA5-E55D57DD8829}"/>
                </a:ext>
              </a:extLst>
            </p:cNvPr>
            <p:cNvCxnSpPr/>
            <p:nvPr/>
          </p:nvCxnSpPr>
          <p:spPr>
            <a:xfrm>
              <a:off x="1563749" y="2683159"/>
              <a:ext cx="1480038" cy="0"/>
            </a:xfrm>
            <a:prstGeom prst="line">
              <a:avLst/>
            </a:prstGeom>
            <a:ln w="38100" cap="rnd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F09ECE0-B2CD-A249-BC2C-C2CC35F12031}"/>
                </a:ext>
              </a:extLst>
            </p:cNvPr>
            <p:cNvCxnSpPr/>
            <p:nvPr/>
          </p:nvCxnSpPr>
          <p:spPr>
            <a:xfrm>
              <a:off x="1527114" y="4343147"/>
              <a:ext cx="1480038" cy="0"/>
            </a:xfrm>
            <a:prstGeom prst="line">
              <a:avLst/>
            </a:prstGeom>
            <a:ln w="38100" cap="rnd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13D7316-5B6A-5440-AA40-A6213300F9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43787" y="3513153"/>
              <a:ext cx="1380391" cy="829994"/>
            </a:xfrm>
            <a:prstGeom prst="line">
              <a:avLst/>
            </a:prstGeom>
            <a:ln w="38100" cap="rnd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F4FF727-E55F-FD4E-B93E-D609ED38CE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43787" y="2676545"/>
              <a:ext cx="0" cy="1659988"/>
            </a:xfrm>
            <a:prstGeom prst="line">
              <a:avLst/>
            </a:prstGeom>
            <a:ln w="38100" cap="rnd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FEEA4C0-AF2D-FE4F-815D-35CA888B3E1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052579" y="2696387"/>
              <a:ext cx="1371599" cy="810152"/>
            </a:xfrm>
            <a:prstGeom prst="line">
              <a:avLst/>
            </a:prstGeom>
            <a:ln w="38100" cap="rnd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5" name="Picture 18" descr="Mplain">
              <a:extLst>
                <a:ext uri="{FF2B5EF4-FFF2-40B4-BE49-F238E27FC236}">
                  <a16:creationId xmlns:a16="http://schemas.microsoft.com/office/drawing/2014/main" id="{403559F3-52EA-D748-9C44-F4F0FE41DC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lum contras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0437" y="2271469"/>
              <a:ext cx="864209" cy="823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" name="Picture 18" descr="Mplain">
              <a:extLst>
                <a:ext uri="{FF2B5EF4-FFF2-40B4-BE49-F238E27FC236}">
                  <a16:creationId xmlns:a16="http://schemas.microsoft.com/office/drawing/2014/main" id="{755A7AEF-796C-724D-A6F2-659D5AE0ED6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20475" y="2271469"/>
              <a:ext cx="864209" cy="823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" name="Picture 18" descr="Mplain">
              <a:extLst>
                <a:ext uri="{FF2B5EF4-FFF2-40B4-BE49-F238E27FC236}">
                  <a16:creationId xmlns:a16="http://schemas.microsoft.com/office/drawing/2014/main" id="{47A8DB09-C0D6-1540-8049-0F194BAF042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lum contras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0437" y="3918229"/>
              <a:ext cx="864209" cy="823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" name="Picture 18" descr="Mplain">
              <a:extLst>
                <a:ext uri="{FF2B5EF4-FFF2-40B4-BE49-F238E27FC236}">
                  <a16:creationId xmlns:a16="http://schemas.microsoft.com/office/drawing/2014/main" id="{ACA339F3-700E-E443-82BE-8D9117A241A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20475" y="3918229"/>
              <a:ext cx="864209" cy="823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" name="Picture 18" descr="Mplain">
              <a:extLst>
                <a:ext uri="{FF2B5EF4-FFF2-40B4-BE49-F238E27FC236}">
                  <a16:creationId xmlns:a16="http://schemas.microsoft.com/office/drawing/2014/main" id="{3B3FF980-6A47-0A41-AB09-7917539B65D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lum contras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92074" y="3094849"/>
              <a:ext cx="864209" cy="823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2" name="Oval 21">
            <a:extLst>
              <a:ext uri="{FF2B5EF4-FFF2-40B4-BE49-F238E27FC236}">
                <a16:creationId xmlns:a16="http://schemas.microsoft.com/office/drawing/2014/main" id="{5528D88D-44F8-DE4A-9D2A-08BE2C0A1261}"/>
              </a:ext>
            </a:extLst>
          </p:cNvPr>
          <p:cNvSpPr/>
          <p:nvPr/>
        </p:nvSpPr>
        <p:spPr>
          <a:xfrm>
            <a:off x="2860798" y="5685562"/>
            <a:ext cx="284704" cy="284704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0" rIns="0" bIns="0" rtlCol="0" anchor="ctr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A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F08B6FD-9919-3443-967B-443AA598E047}"/>
              </a:ext>
            </a:extLst>
          </p:cNvPr>
          <p:cNvSpPr/>
          <p:nvPr/>
        </p:nvSpPr>
        <p:spPr>
          <a:xfrm>
            <a:off x="3212804" y="5685562"/>
            <a:ext cx="284704" cy="28470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0" rIns="0" bIns="0" rtlCol="0" anchor="ctr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B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A1B7683F-0C18-974C-84CC-0F23F731504C}"/>
              </a:ext>
            </a:extLst>
          </p:cNvPr>
          <p:cNvSpPr/>
          <p:nvPr/>
        </p:nvSpPr>
        <p:spPr>
          <a:xfrm>
            <a:off x="3564810" y="5685562"/>
            <a:ext cx="284704" cy="284704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0" rIns="0" bIns="0" rtlCol="0" anchor="ctr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C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E69122F-9AC3-6B49-8F6D-E3D8C9C929D3}"/>
              </a:ext>
            </a:extLst>
          </p:cNvPr>
          <p:cNvSpPr/>
          <p:nvPr/>
        </p:nvSpPr>
        <p:spPr>
          <a:xfrm>
            <a:off x="3916817" y="5685562"/>
            <a:ext cx="284704" cy="284704"/>
          </a:xfrm>
          <a:prstGeom prst="ellipse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0" rIns="0" bIns="0" rtlCol="0" anchor="ctr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1F9F778-7EDE-B54A-BD98-589AD1E6C1A4}"/>
              </a:ext>
            </a:extLst>
          </p:cNvPr>
          <p:cNvSpPr txBox="1"/>
          <p:nvPr/>
        </p:nvSpPr>
        <p:spPr>
          <a:xfrm>
            <a:off x="740386" y="5532200"/>
            <a:ext cx="2303401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Protocol features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4F1DFAEE-071D-714C-A5B0-8BDFEB2180C0}"/>
              </a:ext>
            </a:extLst>
          </p:cNvPr>
          <p:cNvSpPr/>
          <p:nvPr/>
        </p:nvSpPr>
        <p:spPr>
          <a:xfrm>
            <a:off x="1289044" y="1947360"/>
            <a:ext cx="284704" cy="284704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0" rIns="0" bIns="0" rtlCol="0" anchor="ctr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A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5C5A85A-EF8C-0A40-ABD9-702380E3C790}"/>
              </a:ext>
            </a:extLst>
          </p:cNvPr>
          <p:cNvSpPr/>
          <p:nvPr/>
        </p:nvSpPr>
        <p:spPr>
          <a:xfrm>
            <a:off x="1045931" y="4769280"/>
            <a:ext cx="284704" cy="284704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0" rIns="0" bIns="0" rtlCol="0" anchor="ctr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A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6E08C0E-FFCE-B346-9F38-8A7FD55C0666}"/>
              </a:ext>
            </a:extLst>
          </p:cNvPr>
          <p:cNvSpPr/>
          <p:nvPr/>
        </p:nvSpPr>
        <p:spPr>
          <a:xfrm>
            <a:off x="2546404" y="4769281"/>
            <a:ext cx="284704" cy="284704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0" rIns="0" bIns="0" rtlCol="0" anchor="ctr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A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40341E7B-9FC1-1646-A15E-8FF4170276E3}"/>
              </a:ext>
            </a:extLst>
          </p:cNvPr>
          <p:cNvSpPr/>
          <p:nvPr/>
        </p:nvSpPr>
        <p:spPr>
          <a:xfrm>
            <a:off x="1382936" y="4769280"/>
            <a:ext cx="284704" cy="28470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0" rIns="0" bIns="0" rtlCol="0" anchor="ctr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B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9D7F0F56-3F4D-3D46-880C-6301CBA85467}"/>
              </a:ext>
            </a:extLst>
          </p:cNvPr>
          <p:cNvSpPr/>
          <p:nvPr/>
        </p:nvSpPr>
        <p:spPr>
          <a:xfrm>
            <a:off x="2870849" y="4769281"/>
            <a:ext cx="284704" cy="28470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0" rIns="0" bIns="0" rtlCol="0" anchor="ctr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B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4539F934-E0CE-4B4A-8865-792A64062D66}"/>
              </a:ext>
            </a:extLst>
          </p:cNvPr>
          <p:cNvSpPr/>
          <p:nvPr/>
        </p:nvSpPr>
        <p:spPr>
          <a:xfrm>
            <a:off x="2746550" y="1942857"/>
            <a:ext cx="284704" cy="28470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0" rIns="0" bIns="0" rtlCol="0" anchor="ctr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B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F86BFB0-7037-464B-A320-A611305E13A4}"/>
              </a:ext>
            </a:extLst>
          </p:cNvPr>
          <p:cNvSpPr/>
          <p:nvPr/>
        </p:nvSpPr>
        <p:spPr>
          <a:xfrm>
            <a:off x="3195294" y="4769281"/>
            <a:ext cx="284704" cy="284704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0" rIns="0" bIns="0" rtlCol="0" anchor="ctr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C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E01178CB-3660-3B4A-8990-F5F1B357CEE4}"/>
              </a:ext>
            </a:extLst>
          </p:cNvPr>
          <p:cNvSpPr/>
          <p:nvPr/>
        </p:nvSpPr>
        <p:spPr>
          <a:xfrm>
            <a:off x="4136805" y="2770350"/>
            <a:ext cx="284704" cy="284704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0" rIns="0" bIns="0" rtlCol="0" anchor="ctr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C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86B27C75-15C0-F04E-8BA2-580146C79DE3}"/>
              </a:ext>
            </a:extLst>
          </p:cNvPr>
          <p:cNvSpPr/>
          <p:nvPr/>
        </p:nvSpPr>
        <p:spPr>
          <a:xfrm>
            <a:off x="3079188" y="1942857"/>
            <a:ext cx="284704" cy="284704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0" rIns="0" bIns="0" rtlCol="0" anchor="ctr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C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C355B3C0-F58A-3C44-86BB-43259E7387CD}"/>
              </a:ext>
            </a:extLst>
          </p:cNvPr>
          <p:cNvSpPr/>
          <p:nvPr/>
        </p:nvSpPr>
        <p:spPr>
          <a:xfrm>
            <a:off x="4450473" y="2770350"/>
            <a:ext cx="284704" cy="284704"/>
          </a:xfrm>
          <a:prstGeom prst="ellipse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0" rIns="0" bIns="0" rtlCol="0" anchor="ctr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D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C55BBDA6-E93F-FA47-801C-4AE684B0DF72}"/>
              </a:ext>
            </a:extLst>
          </p:cNvPr>
          <p:cNvSpPr/>
          <p:nvPr/>
        </p:nvSpPr>
        <p:spPr>
          <a:xfrm>
            <a:off x="1621682" y="1947360"/>
            <a:ext cx="284704" cy="284704"/>
          </a:xfrm>
          <a:prstGeom prst="ellipse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0" rIns="0" bIns="0" rtlCol="0" anchor="ctr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D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4C022895-4307-0042-923A-F654A62DEE9E}"/>
              </a:ext>
            </a:extLst>
          </p:cNvPr>
          <p:cNvSpPr/>
          <p:nvPr/>
        </p:nvSpPr>
        <p:spPr>
          <a:xfrm>
            <a:off x="1719942" y="4769280"/>
            <a:ext cx="284704" cy="284704"/>
          </a:xfrm>
          <a:prstGeom prst="ellipse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0" rIns="0" bIns="0" rtlCol="0" anchor="ctr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27019930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Capability announcement (“negotiation”)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2F68DD6-F936-6843-822E-D648E3F672E5}"/>
              </a:ext>
            </a:extLst>
          </p:cNvPr>
          <p:cNvCxnSpPr>
            <a:cxnSpLocks/>
          </p:cNvCxnSpPr>
          <p:nvPr/>
        </p:nvCxnSpPr>
        <p:spPr>
          <a:xfrm>
            <a:off x="4412457" y="2296298"/>
            <a:ext cx="2665352" cy="0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18" descr="Mplain">
            <a:extLst>
              <a:ext uri="{FF2B5EF4-FFF2-40B4-BE49-F238E27FC236}">
                <a16:creationId xmlns:a16="http://schemas.microsoft.com/office/drawing/2014/main" id="{68D3B127-03E7-6B4F-B21E-8C54DF3EE4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contras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9145" y="1884608"/>
            <a:ext cx="864209" cy="823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8" descr="Mplain">
            <a:extLst>
              <a:ext uri="{FF2B5EF4-FFF2-40B4-BE49-F238E27FC236}">
                <a16:creationId xmlns:a16="http://schemas.microsoft.com/office/drawing/2014/main" id="{E74DC540-4DC1-0B43-9D1D-214374C066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6483" y="1884608"/>
            <a:ext cx="864209" cy="823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DB1F0C-B575-5D46-87D9-92F4F254EF69}"/>
              </a:ext>
            </a:extLst>
          </p:cNvPr>
          <p:cNvCxnSpPr>
            <a:cxnSpLocks/>
          </p:cNvCxnSpPr>
          <p:nvPr/>
        </p:nvCxnSpPr>
        <p:spPr>
          <a:xfrm>
            <a:off x="4414105" y="2826767"/>
            <a:ext cx="0" cy="2167264"/>
          </a:xfrm>
          <a:prstGeom prst="line">
            <a:avLst/>
          </a:prstGeom>
          <a:ln w="15875" cap="rnd">
            <a:solidFill>
              <a:schemeClr val="accent1">
                <a:lumMod val="50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AE176B4-DB5D-764A-9DA3-684548F79D38}"/>
              </a:ext>
            </a:extLst>
          </p:cNvPr>
          <p:cNvCxnSpPr>
            <a:cxnSpLocks/>
          </p:cNvCxnSpPr>
          <p:nvPr/>
        </p:nvCxnSpPr>
        <p:spPr>
          <a:xfrm>
            <a:off x="7150162" y="2826767"/>
            <a:ext cx="0" cy="2167264"/>
          </a:xfrm>
          <a:prstGeom prst="line">
            <a:avLst/>
          </a:prstGeom>
          <a:ln w="15875" cap="rnd">
            <a:solidFill>
              <a:schemeClr val="accent1">
                <a:lumMod val="50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286002A-D981-7149-82B3-42F39995B36B}"/>
              </a:ext>
            </a:extLst>
          </p:cNvPr>
          <p:cNvCxnSpPr>
            <a:cxnSpLocks/>
          </p:cNvCxnSpPr>
          <p:nvPr/>
        </p:nvCxnSpPr>
        <p:spPr>
          <a:xfrm flipH="1" flipV="1">
            <a:off x="4421251" y="3358664"/>
            <a:ext cx="2720118" cy="889944"/>
          </a:xfrm>
          <a:prstGeom prst="line">
            <a:avLst/>
          </a:prstGeom>
          <a:ln w="15875" cap="rnd">
            <a:solidFill>
              <a:schemeClr val="accent1">
                <a:lumMod val="50000"/>
              </a:schemeClr>
            </a:solidFill>
            <a:prstDash val="solid"/>
            <a:round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7C6D515-F935-8045-A090-2075D3A9F4B6}"/>
              </a:ext>
            </a:extLst>
          </p:cNvPr>
          <p:cNvCxnSpPr>
            <a:cxnSpLocks/>
          </p:cNvCxnSpPr>
          <p:nvPr/>
        </p:nvCxnSpPr>
        <p:spPr>
          <a:xfrm flipV="1">
            <a:off x="4421249" y="3358664"/>
            <a:ext cx="2720118" cy="889944"/>
          </a:xfrm>
          <a:prstGeom prst="line">
            <a:avLst/>
          </a:prstGeom>
          <a:ln w="15875" cap="rnd">
            <a:solidFill>
              <a:schemeClr val="accent1">
                <a:lumMod val="50000"/>
              </a:schemeClr>
            </a:solidFill>
            <a:prstDash val="solid"/>
            <a:round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E9B71C61-9742-AC44-AF29-7840D1018F4A}"/>
              </a:ext>
            </a:extLst>
          </p:cNvPr>
          <p:cNvSpPr txBox="1"/>
          <p:nvPr/>
        </p:nvSpPr>
        <p:spPr>
          <a:xfrm>
            <a:off x="6959480" y="3025948"/>
            <a:ext cx="3389061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I support features B, C, D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880BAA8-6DAB-724C-A9F5-048062A0052B}"/>
              </a:ext>
            </a:extLst>
          </p:cNvPr>
          <p:cNvSpPr txBox="1"/>
          <p:nvPr/>
        </p:nvSpPr>
        <p:spPr>
          <a:xfrm>
            <a:off x="1050387" y="4081559"/>
            <a:ext cx="3389061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We can use features B, C</a:t>
            </a:r>
            <a:br>
              <a:rPr lang="en-US" dirty="0">
                <a:latin typeface="Avenir Book" panose="02000503020000020003" pitchFamily="2" charset="0"/>
              </a:rPr>
            </a:br>
            <a:r>
              <a:rPr lang="en-US" sz="1400" dirty="0">
                <a:latin typeface="Avenir Book" panose="02000503020000020003" pitchFamily="2" charset="0"/>
              </a:rPr>
              <a:t>(these are the ones we have in common)</a:t>
            </a:r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A1CAE7E3-2FCB-D94A-8569-B6E28645AE18}"/>
              </a:ext>
            </a:extLst>
          </p:cNvPr>
          <p:cNvSpPr/>
          <p:nvPr/>
        </p:nvSpPr>
        <p:spPr>
          <a:xfrm>
            <a:off x="3945090" y="1535216"/>
            <a:ext cx="284704" cy="284704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0" rIns="0" bIns="0" rtlCol="0" anchor="ctr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A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29CBDF00-C6BA-2649-BE90-E0C9C8C2D46A}"/>
              </a:ext>
            </a:extLst>
          </p:cNvPr>
          <p:cNvSpPr/>
          <p:nvPr/>
        </p:nvSpPr>
        <p:spPr>
          <a:xfrm>
            <a:off x="4297096" y="1535216"/>
            <a:ext cx="284704" cy="28470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0" rIns="0" bIns="0" rtlCol="0" anchor="ctr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B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8FFB505A-C4AA-EB4A-80B0-37E916C05708}"/>
              </a:ext>
            </a:extLst>
          </p:cNvPr>
          <p:cNvSpPr/>
          <p:nvPr/>
        </p:nvSpPr>
        <p:spPr>
          <a:xfrm>
            <a:off x="4649102" y="1535216"/>
            <a:ext cx="284704" cy="284704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0" rIns="0" bIns="0" rtlCol="0" anchor="ctr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C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03772153-492A-3A4E-AFB4-3126430C276A}"/>
              </a:ext>
            </a:extLst>
          </p:cNvPr>
          <p:cNvSpPr/>
          <p:nvPr/>
        </p:nvSpPr>
        <p:spPr>
          <a:xfrm>
            <a:off x="6647723" y="1531237"/>
            <a:ext cx="284704" cy="28470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0" rIns="0" bIns="0" rtlCol="0" anchor="ctr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B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2F99C5F9-E7FA-E748-9783-3F515275EC47}"/>
              </a:ext>
            </a:extLst>
          </p:cNvPr>
          <p:cNvSpPr/>
          <p:nvPr/>
        </p:nvSpPr>
        <p:spPr>
          <a:xfrm>
            <a:off x="6999729" y="1531237"/>
            <a:ext cx="284704" cy="284704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0" rIns="0" bIns="0" rtlCol="0" anchor="ctr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C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DA40E02F-96F1-2448-8E00-177FFD44D3DB}"/>
              </a:ext>
            </a:extLst>
          </p:cNvPr>
          <p:cNvSpPr/>
          <p:nvPr/>
        </p:nvSpPr>
        <p:spPr>
          <a:xfrm>
            <a:off x="7351736" y="1531237"/>
            <a:ext cx="284704" cy="284704"/>
          </a:xfrm>
          <a:prstGeom prst="ellipse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0" rIns="0" bIns="0" rtlCol="0" anchor="ctr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D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A0A4D61-764F-9244-9CBB-618F65ABAA86}"/>
              </a:ext>
            </a:extLst>
          </p:cNvPr>
          <p:cNvSpPr txBox="1"/>
          <p:nvPr/>
        </p:nvSpPr>
        <p:spPr>
          <a:xfrm>
            <a:off x="1317661" y="3025948"/>
            <a:ext cx="3389061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I support features A, C, D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6598F92-BF49-DB40-9E94-A2D81E8D5029}"/>
              </a:ext>
            </a:extLst>
          </p:cNvPr>
          <p:cNvSpPr txBox="1"/>
          <p:nvPr/>
        </p:nvSpPr>
        <p:spPr>
          <a:xfrm>
            <a:off x="7175504" y="4081559"/>
            <a:ext cx="3389061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We can use features B, C</a:t>
            </a:r>
            <a:br>
              <a:rPr lang="en-US" dirty="0">
                <a:latin typeface="Avenir Book" panose="02000503020000020003" pitchFamily="2" charset="0"/>
              </a:rPr>
            </a:br>
            <a:r>
              <a:rPr lang="en-US" sz="1400" dirty="0">
                <a:latin typeface="Avenir Book" panose="02000503020000020003" pitchFamily="2" charset="0"/>
              </a:rPr>
              <a:t>(these are the ones we have in common)</a:t>
            </a:r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8E265E8-DFB0-BC4F-8845-BFFC852C54DB}"/>
              </a:ext>
            </a:extLst>
          </p:cNvPr>
          <p:cNvSpPr txBox="1"/>
          <p:nvPr/>
        </p:nvSpPr>
        <p:spPr>
          <a:xfrm>
            <a:off x="219808" y="5954725"/>
            <a:ext cx="11588261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(Things get a bit more complicated when more than 2 devices are involved, e.g. flooding)</a:t>
            </a:r>
          </a:p>
        </p:txBody>
      </p:sp>
    </p:spTree>
    <p:extLst>
      <p:ext uri="{BB962C8B-B14F-4D97-AF65-F5344CB8AC3E}">
        <p14:creationId xmlns:p14="http://schemas.microsoft.com/office/powerpoint/2010/main" val="37116087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Example: BGPv4 capabilities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4A707C2-8325-E24E-B5A0-AA4DE49F3C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465" y="1193800"/>
            <a:ext cx="7465158" cy="546306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4C357B7-27E2-B140-8D0D-E1DB42945A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2038" y="1193800"/>
            <a:ext cx="3120781" cy="280050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512C5BC-AD02-7947-9587-A9927EF1EC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2038" y="4158695"/>
            <a:ext cx="3120781" cy="191122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2" name="Elbow Connector 11">
            <a:extLst>
              <a:ext uri="{FF2B5EF4-FFF2-40B4-BE49-F238E27FC236}">
                <a16:creationId xmlns:a16="http://schemas.microsoft.com/office/drawing/2014/main" id="{FF90A236-DDBD-E243-8EC1-923A715AE295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080596" y="1887558"/>
            <a:ext cx="2110154" cy="972730"/>
          </a:xfrm>
          <a:prstGeom prst="bentConnector3">
            <a:avLst>
              <a:gd name="adj1" fmla="val 100000"/>
            </a:avLst>
          </a:prstGeom>
          <a:ln cap="rnd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03530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Type Length Value (TLV) Encoding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BAC67B-B01D-F342-A6AB-41B51A5E80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77337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to handle unrecognized TLVs?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BAC67B-B01D-F342-A6AB-41B51A5E80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What should you do when you receive a TLV with an unknown type?</a:t>
            </a:r>
          </a:p>
          <a:p>
            <a:r>
              <a:rPr lang="en-US" dirty="0"/>
              <a:t>Happens when another device is running a newer version of the protocol.</a:t>
            </a:r>
          </a:p>
          <a:p>
            <a:r>
              <a:rPr lang="en-US" dirty="0"/>
              <a:t>Options:</a:t>
            </a:r>
          </a:p>
          <a:p>
            <a:pPr lvl="1"/>
            <a:r>
              <a:rPr lang="en-US" dirty="0"/>
              <a:t>Ignore and propagate the TLV</a:t>
            </a:r>
          </a:p>
          <a:p>
            <a:pPr lvl="1"/>
            <a:r>
              <a:rPr lang="en-US" dirty="0"/>
              <a:t>Ignore and remove the TLV</a:t>
            </a:r>
          </a:p>
          <a:p>
            <a:pPr lvl="1"/>
            <a:r>
              <a:rPr lang="en-US" dirty="0"/>
              <a:t>Declare an error</a:t>
            </a:r>
          </a:p>
          <a:p>
            <a:pPr lvl="1"/>
            <a:r>
              <a:rPr lang="en-US" dirty="0"/>
              <a:t>Note: ignoring is possible because the length L is known and the value can be skipped</a:t>
            </a:r>
          </a:p>
          <a:p>
            <a:r>
              <a:rPr lang="en-US" dirty="0"/>
              <a:t>The originator of the TLV (who by definition understands it) sets some extra bits in the TLV to instruct the receiver what to do.</a:t>
            </a:r>
          </a:p>
        </p:txBody>
      </p:sp>
    </p:spTree>
    <p:extLst>
      <p:ext uri="{BB962C8B-B14F-4D97-AF65-F5344CB8AC3E}">
        <p14:creationId xmlns:p14="http://schemas.microsoft.com/office/powerpoint/2010/main" val="16812710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00336-767B-5848-B9DE-5E53766D77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1151" y="1102057"/>
            <a:ext cx="11374611" cy="4653886"/>
          </a:xfrm>
        </p:spPr>
        <p:txBody>
          <a:bodyPr>
            <a:normAutofit fontScale="90000"/>
          </a:bodyPr>
          <a:lstStyle/>
          <a:p>
            <a:r>
              <a:rPr lang="en-US" sz="2700" dirty="0">
                <a:solidFill>
                  <a:schemeClr val="bg1">
                    <a:lumMod val="65000"/>
                  </a:schemeClr>
                </a:solidFill>
              </a:rPr>
              <a:t>A true story</a:t>
            </a:r>
            <a:br>
              <a:rPr lang="en-US" sz="2700" dirty="0">
                <a:solidFill>
                  <a:schemeClr val="bg1">
                    <a:lumMod val="65000"/>
                  </a:schemeClr>
                </a:solidFill>
              </a:rPr>
            </a:br>
            <a:br>
              <a:rPr lang="en-US" sz="2700" dirty="0"/>
            </a:br>
            <a:r>
              <a:rPr lang="en-US" sz="5400" dirty="0"/>
              <a:t>On 27 October 1980, </a:t>
            </a:r>
            <a:r>
              <a:rPr lang="en-US" sz="5400" i="1" dirty="0"/>
              <a:t>all</a:t>
            </a:r>
            <a:r>
              <a:rPr lang="en-US" sz="5400" dirty="0"/>
              <a:t> routers in the entire Internet had to be rebooted </a:t>
            </a:r>
            <a:r>
              <a:rPr lang="en-US" sz="5400" i="1" dirty="0"/>
              <a:t>simultaneously</a:t>
            </a:r>
            <a:r>
              <a:rPr lang="en-US" sz="5400" b="1" i="1" dirty="0"/>
              <a:t> </a:t>
            </a:r>
            <a:r>
              <a:rPr lang="en-US" sz="5400" dirty="0"/>
              <a:t>to recover from a protocol design weakness.</a:t>
            </a:r>
            <a:br>
              <a:rPr lang="en-US" sz="5400" dirty="0"/>
            </a:br>
            <a:br>
              <a:rPr lang="en-US" sz="2700" dirty="0"/>
            </a:br>
            <a:r>
              <a:rPr lang="en-US" sz="2700" dirty="0">
                <a:solidFill>
                  <a:schemeClr val="bg1">
                    <a:lumMod val="50000"/>
                  </a:schemeClr>
                </a:solidFill>
              </a:rPr>
              <a:t>Luckily, the Internet (which was called the ARPAnet at the time) was very small and not as widely used at the time.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2AD4A53-4C7B-894D-ABD9-2844FBAAC6EC}"/>
              </a:ext>
            </a:extLst>
          </p:cNvPr>
          <p:cNvSpPr/>
          <p:nvPr/>
        </p:nvSpPr>
        <p:spPr>
          <a:xfrm>
            <a:off x="291151" y="6354002"/>
            <a:ext cx="1070894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Avenir Book" panose="02000503020000020003" pitchFamily="2" charset="0"/>
                <a:hlinkClick r:id="rId2"/>
              </a:rPr>
              <a:t>http://www.hannaypublications.com/portfolio/wp-content/uploads/2016/02/AppliedComms_A2.pdf</a:t>
            </a:r>
            <a:endParaRPr lang="en-US" dirty="0"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86967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Example: Label Distribution Protocol (LDP)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7612D3-9415-6846-92F8-22C0F643F3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713" y="1290242"/>
            <a:ext cx="6668770" cy="52145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6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7081C89-D526-CD45-89F0-FB0DE9CCF800}"/>
              </a:ext>
            </a:extLst>
          </p:cNvPr>
          <p:cNvSpPr txBox="1"/>
          <p:nvPr/>
        </p:nvSpPr>
        <p:spPr>
          <a:xfrm>
            <a:off x="7898549" y="1290243"/>
            <a:ext cx="3844270" cy="3281758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25400" dir="2700000" sx="101000" sy="101000" algn="tl" rotWithShape="0">
              <a:prstClr val="black">
                <a:alpha val="40000"/>
              </a:prstClr>
            </a:outerShdw>
          </a:effectLst>
        </p:spPr>
        <p:txBody>
          <a:bodyPr wrap="square" lIns="182880" tIns="182880" rIns="182880" bIns="182880" rtlCol="0">
            <a:no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latin typeface="Avenir Book" panose="02000503020000020003" pitchFamily="2" charset="0"/>
              </a:rPr>
              <a:t>TLV encoding is also used in: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Avenir Book" panose="02000503020000020003" pitchFamily="2" charset="0"/>
              </a:rPr>
              <a:t>BGP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Avenir Book" panose="02000503020000020003" pitchFamily="2" charset="0"/>
              </a:rPr>
              <a:t>OSPF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Avenir Book" panose="02000503020000020003" pitchFamily="2" charset="0"/>
              </a:rPr>
              <a:t>ISIS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Avenir Book" panose="02000503020000020003" pitchFamily="2" charset="0"/>
              </a:rPr>
              <a:t>RSVP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Avenir Book" panose="02000503020000020003" pitchFamily="2" charset="0"/>
              </a:rPr>
              <a:t>Many more…</a:t>
            </a:r>
          </a:p>
        </p:txBody>
      </p:sp>
    </p:spTree>
    <p:extLst>
      <p:ext uri="{BB962C8B-B14F-4D97-AF65-F5344CB8AC3E}">
        <p14:creationId xmlns:p14="http://schemas.microsoft.com/office/powerpoint/2010/main" val="38893463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00336-767B-5848-B9DE-5E53766D77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8694" y="1671106"/>
            <a:ext cx="11374611" cy="1757894"/>
          </a:xfrm>
        </p:spPr>
        <p:txBody>
          <a:bodyPr>
            <a:normAutofit/>
          </a:bodyPr>
          <a:lstStyle/>
          <a:p>
            <a:r>
              <a:rPr lang="en-US" sz="5400" dirty="0"/>
              <a:t>Crashes and planned upgrades.</a:t>
            </a:r>
            <a:br>
              <a:rPr lang="en-US" sz="5400" dirty="0"/>
            </a:br>
            <a:br>
              <a:rPr lang="en-US" sz="2000" dirty="0"/>
            </a:b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There is no such thing as a maintenance window on the Internet.</a:t>
            </a:r>
          </a:p>
        </p:txBody>
      </p:sp>
    </p:spTree>
    <p:extLst>
      <p:ext uri="{BB962C8B-B14F-4D97-AF65-F5344CB8AC3E}">
        <p14:creationId xmlns:p14="http://schemas.microsoft.com/office/powerpoint/2010/main" val="42532078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Chassis devices</a:t>
            </a:r>
            <a:endParaRPr lang="en-US" sz="27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9C5E1F2-78CE-9D45-A1F8-35945478C7E4}"/>
              </a:ext>
            </a:extLst>
          </p:cNvPr>
          <p:cNvCxnSpPr>
            <a:cxnSpLocks/>
          </p:cNvCxnSpPr>
          <p:nvPr/>
        </p:nvCxnSpPr>
        <p:spPr>
          <a:xfrm flipH="1">
            <a:off x="6312877" y="1594339"/>
            <a:ext cx="760996" cy="0"/>
          </a:xfrm>
          <a:prstGeom prst="straightConnector1">
            <a:avLst/>
          </a:prstGeom>
          <a:ln cap="rnd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CF8D0BA3-3317-B445-B4DF-AE37658439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1613850" y="1400909"/>
            <a:ext cx="4699027" cy="4461102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FDB8ABF-E70C-6D4D-A501-8C6E13DD8D65}"/>
              </a:ext>
            </a:extLst>
          </p:cNvPr>
          <p:cNvCxnSpPr>
            <a:cxnSpLocks/>
          </p:cNvCxnSpPr>
          <p:nvPr/>
        </p:nvCxnSpPr>
        <p:spPr>
          <a:xfrm flipH="1">
            <a:off x="6312877" y="1755531"/>
            <a:ext cx="760996" cy="0"/>
          </a:xfrm>
          <a:prstGeom prst="straightConnector1">
            <a:avLst/>
          </a:prstGeom>
          <a:ln cap="rnd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09979C5-BF95-4848-84C8-35348D8AE9CE}"/>
              </a:ext>
            </a:extLst>
          </p:cNvPr>
          <p:cNvSpPr txBox="1"/>
          <p:nvPr/>
        </p:nvSpPr>
        <p:spPr>
          <a:xfrm>
            <a:off x="219808" y="5954725"/>
            <a:ext cx="11588261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Everything (routing engine, switch fabric, power supplies, fans, …) redundant and in-service replaceable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8B294D5-F4B2-1F44-A623-0B6700AA6F56}"/>
              </a:ext>
            </a:extLst>
          </p:cNvPr>
          <p:cNvSpPr txBox="1"/>
          <p:nvPr/>
        </p:nvSpPr>
        <p:spPr>
          <a:xfrm>
            <a:off x="7189089" y="1400909"/>
            <a:ext cx="3389061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en-US" dirty="0">
                <a:latin typeface="Avenir Book" panose="02000503020000020003" pitchFamily="2" charset="0"/>
              </a:rPr>
              <a:t>Redundant control planes</a:t>
            </a:r>
            <a:br>
              <a:rPr lang="en-US" dirty="0">
                <a:latin typeface="Avenir Book" panose="02000503020000020003" pitchFamily="2" charset="0"/>
              </a:rPr>
            </a:br>
            <a:r>
              <a:rPr lang="en-US" dirty="0">
                <a:latin typeface="Avenir Book" panose="02000503020000020003" pitchFamily="2" charset="0"/>
              </a:rPr>
              <a:t>(routing engines)</a:t>
            </a:r>
          </a:p>
        </p:txBody>
      </p:sp>
    </p:spTree>
    <p:extLst>
      <p:ext uri="{BB962C8B-B14F-4D97-AF65-F5344CB8AC3E}">
        <p14:creationId xmlns:p14="http://schemas.microsoft.com/office/powerpoint/2010/main" val="18299494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In-Service Software Upgrade (ISSU)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AF39703-0F75-3C48-8C8C-57619A081AC6}"/>
              </a:ext>
            </a:extLst>
          </p:cNvPr>
          <p:cNvGrpSpPr/>
          <p:nvPr/>
        </p:nvGrpSpPr>
        <p:grpSpPr>
          <a:xfrm>
            <a:off x="285617" y="2020465"/>
            <a:ext cx="2158645" cy="2827028"/>
            <a:chOff x="285617" y="1868065"/>
            <a:chExt cx="2158645" cy="2827028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573DB06-8446-B145-8982-567EE7332160}"/>
                </a:ext>
              </a:extLst>
            </p:cNvPr>
            <p:cNvSpPr/>
            <p:nvPr/>
          </p:nvSpPr>
          <p:spPr>
            <a:xfrm>
              <a:off x="285617" y="3303795"/>
              <a:ext cx="2158645" cy="67343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Forwarding engine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991B0F6-E9B9-E44E-A395-32245E677C6C}"/>
                </a:ext>
              </a:extLst>
            </p:cNvPr>
            <p:cNvSpPr/>
            <p:nvPr/>
          </p:nvSpPr>
          <p:spPr>
            <a:xfrm>
              <a:off x="285617" y="4021661"/>
              <a:ext cx="2158645" cy="67343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Forwarding engine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0495C15-B607-D848-BA23-634021FDF4E0}"/>
                </a:ext>
              </a:extLst>
            </p:cNvPr>
            <p:cNvSpPr/>
            <p:nvPr/>
          </p:nvSpPr>
          <p:spPr>
            <a:xfrm>
              <a:off x="285617" y="1868065"/>
              <a:ext cx="2158645" cy="67343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Active routing engine</a:t>
              </a:r>
            </a:p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Version 1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DFAB271-A543-344B-AB7B-43181944E92A}"/>
                </a:ext>
              </a:extLst>
            </p:cNvPr>
            <p:cNvSpPr/>
            <p:nvPr/>
          </p:nvSpPr>
          <p:spPr>
            <a:xfrm>
              <a:off x="285617" y="2585930"/>
              <a:ext cx="2158645" cy="6734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Standby routing engine:</a:t>
              </a:r>
            </a:p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Version 1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255D4479-94CF-944B-AD27-100DDA11C25D}"/>
              </a:ext>
            </a:extLst>
          </p:cNvPr>
          <p:cNvGrpSpPr/>
          <p:nvPr/>
        </p:nvGrpSpPr>
        <p:grpSpPr>
          <a:xfrm>
            <a:off x="3338057" y="2020465"/>
            <a:ext cx="2158645" cy="2827028"/>
            <a:chOff x="285617" y="1868065"/>
            <a:chExt cx="2158645" cy="2827028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A4E7E228-E6FC-544F-8BBC-CF2B1994A286}"/>
                </a:ext>
              </a:extLst>
            </p:cNvPr>
            <p:cNvSpPr/>
            <p:nvPr/>
          </p:nvSpPr>
          <p:spPr>
            <a:xfrm>
              <a:off x="285617" y="3303795"/>
              <a:ext cx="2158645" cy="67343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Forwarding engine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1A165541-120E-E24C-ADD0-E79340BF57BA}"/>
                </a:ext>
              </a:extLst>
            </p:cNvPr>
            <p:cNvSpPr/>
            <p:nvPr/>
          </p:nvSpPr>
          <p:spPr>
            <a:xfrm>
              <a:off x="285617" y="4021661"/>
              <a:ext cx="2158645" cy="67343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Forwarding engine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219224A9-B625-1240-B981-8A855A46E81C}"/>
                </a:ext>
              </a:extLst>
            </p:cNvPr>
            <p:cNvSpPr/>
            <p:nvPr/>
          </p:nvSpPr>
          <p:spPr>
            <a:xfrm>
              <a:off x="285617" y="1868065"/>
              <a:ext cx="2158645" cy="67343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Active routing engine</a:t>
              </a:r>
            </a:p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Version 1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8D4293C-EE23-F741-BC29-ADDEBFD8FFF2}"/>
                </a:ext>
              </a:extLst>
            </p:cNvPr>
            <p:cNvSpPr/>
            <p:nvPr/>
          </p:nvSpPr>
          <p:spPr>
            <a:xfrm>
              <a:off x="285617" y="2585930"/>
              <a:ext cx="2158645" cy="6734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Standby routing engine:</a:t>
              </a:r>
            </a:p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Version 2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A4D3CF14-83E3-6544-A7B1-399BA22A3EEA}"/>
              </a:ext>
            </a:extLst>
          </p:cNvPr>
          <p:cNvGrpSpPr/>
          <p:nvPr/>
        </p:nvGrpSpPr>
        <p:grpSpPr>
          <a:xfrm>
            <a:off x="6390497" y="2020465"/>
            <a:ext cx="2158645" cy="2827028"/>
            <a:chOff x="285617" y="1868065"/>
            <a:chExt cx="2158645" cy="2827028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6E1EDA36-5682-8649-9B43-2ABEDA9473E4}"/>
                </a:ext>
              </a:extLst>
            </p:cNvPr>
            <p:cNvSpPr/>
            <p:nvPr/>
          </p:nvSpPr>
          <p:spPr>
            <a:xfrm>
              <a:off x="285617" y="3303795"/>
              <a:ext cx="2158645" cy="67343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Forwarding engine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9AD2403-C8DE-3D4A-A722-2D6B7175E06B}"/>
                </a:ext>
              </a:extLst>
            </p:cNvPr>
            <p:cNvSpPr/>
            <p:nvPr/>
          </p:nvSpPr>
          <p:spPr>
            <a:xfrm>
              <a:off x="285617" y="4021661"/>
              <a:ext cx="2158645" cy="67343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Forwarding engine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68F845D6-0E5A-F441-8A06-428A8536B835}"/>
                </a:ext>
              </a:extLst>
            </p:cNvPr>
            <p:cNvSpPr/>
            <p:nvPr/>
          </p:nvSpPr>
          <p:spPr>
            <a:xfrm>
              <a:off x="285617" y="1868065"/>
              <a:ext cx="2158645" cy="6734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Active routing engine</a:t>
              </a:r>
            </a:p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Version 1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26A26142-C932-F34A-A8B0-7B997823B669}"/>
                </a:ext>
              </a:extLst>
            </p:cNvPr>
            <p:cNvSpPr/>
            <p:nvPr/>
          </p:nvSpPr>
          <p:spPr>
            <a:xfrm>
              <a:off x="285617" y="2585930"/>
              <a:ext cx="2158645" cy="67343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Standby routing engine:</a:t>
              </a:r>
            </a:p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Version 2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6324AC25-570C-3843-8C7C-28251F0D54BF}"/>
              </a:ext>
            </a:extLst>
          </p:cNvPr>
          <p:cNvGrpSpPr/>
          <p:nvPr/>
        </p:nvGrpSpPr>
        <p:grpSpPr>
          <a:xfrm>
            <a:off x="9442938" y="2020465"/>
            <a:ext cx="2158645" cy="2827028"/>
            <a:chOff x="285617" y="1868065"/>
            <a:chExt cx="2158645" cy="2827028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D745CEE7-6E06-F14F-8BF7-1F1D31049D7B}"/>
                </a:ext>
              </a:extLst>
            </p:cNvPr>
            <p:cNvSpPr/>
            <p:nvPr/>
          </p:nvSpPr>
          <p:spPr>
            <a:xfrm>
              <a:off x="285617" y="3303795"/>
              <a:ext cx="2158645" cy="67343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Forwarding engine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A4472D9A-31AC-064A-AA25-7470406FA8B0}"/>
                </a:ext>
              </a:extLst>
            </p:cNvPr>
            <p:cNvSpPr/>
            <p:nvPr/>
          </p:nvSpPr>
          <p:spPr>
            <a:xfrm>
              <a:off x="285617" y="4021661"/>
              <a:ext cx="2158645" cy="67343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Forwarding engine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6122C921-4FFA-7640-9FF3-32908EBF49D5}"/>
                </a:ext>
              </a:extLst>
            </p:cNvPr>
            <p:cNvSpPr/>
            <p:nvPr/>
          </p:nvSpPr>
          <p:spPr>
            <a:xfrm>
              <a:off x="285617" y="1868065"/>
              <a:ext cx="2158645" cy="6734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Active routing engine</a:t>
              </a:r>
            </a:p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Version 2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68563EC8-E4DF-1A40-9F51-826E6D8F1B2B}"/>
                </a:ext>
              </a:extLst>
            </p:cNvPr>
            <p:cNvSpPr/>
            <p:nvPr/>
          </p:nvSpPr>
          <p:spPr>
            <a:xfrm>
              <a:off x="285617" y="2585930"/>
              <a:ext cx="2158645" cy="67343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Standby routing engine:</a:t>
              </a:r>
            </a:p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Version 2</a:t>
              </a:r>
            </a:p>
          </p:txBody>
        </p:sp>
      </p:grpSp>
      <p:sp>
        <p:nvSpPr>
          <p:cNvPr id="49" name="Right Arrow 48">
            <a:extLst>
              <a:ext uri="{FF2B5EF4-FFF2-40B4-BE49-F238E27FC236}">
                <a16:creationId xmlns:a16="http://schemas.microsoft.com/office/drawing/2014/main" id="{610FAC41-CF34-C745-8966-C9CF53F75309}"/>
              </a:ext>
            </a:extLst>
          </p:cNvPr>
          <p:cNvSpPr/>
          <p:nvPr/>
        </p:nvSpPr>
        <p:spPr>
          <a:xfrm>
            <a:off x="2658163" y="3156438"/>
            <a:ext cx="465992" cy="545123"/>
          </a:xfrm>
          <a:prstGeom prst="rightArrow">
            <a:avLst>
              <a:gd name="adj1" fmla="val 66129"/>
              <a:gd name="adj2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ight Arrow 49">
            <a:extLst>
              <a:ext uri="{FF2B5EF4-FFF2-40B4-BE49-F238E27FC236}">
                <a16:creationId xmlns:a16="http://schemas.microsoft.com/office/drawing/2014/main" id="{776764A3-B8CC-C347-BD9F-D520D1EF0F80}"/>
              </a:ext>
            </a:extLst>
          </p:cNvPr>
          <p:cNvSpPr/>
          <p:nvPr/>
        </p:nvSpPr>
        <p:spPr>
          <a:xfrm>
            <a:off x="5710603" y="3139200"/>
            <a:ext cx="465992" cy="545123"/>
          </a:xfrm>
          <a:prstGeom prst="rightArrow">
            <a:avLst>
              <a:gd name="adj1" fmla="val 66129"/>
              <a:gd name="adj2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ight Arrow 50">
            <a:extLst>
              <a:ext uri="{FF2B5EF4-FFF2-40B4-BE49-F238E27FC236}">
                <a16:creationId xmlns:a16="http://schemas.microsoft.com/office/drawing/2014/main" id="{C2FAFFBE-3281-6243-95F2-5550445EBBC1}"/>
              </a:ext>
            </a:extLst>
          </p:cNvPr>
          <p:cNvSpPr/>
          <p:nvPr/>
        </p:nvSpPr>
        <p:spPr>
          <a:xfrm>
            <a:off x="8763043" y="3156437"/>
            <a:ext cx="465992" cy="545123"/>
          </a:xfrm>
          <a:prstGeom prst="rightArrow">
            <a:avLst>
              <a:gd name="adj1" fmla="val 66129"/>
              <a:gd name="adj2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B3B1D337-0027-1146-8E70-02A1071765BA}"/>
              </a:ext>
            </a:extLst>
          </p:cNvPr>
          <p:cNvSpPr/>
          <p:nvPr/>
        </p:nvSpPr>
        <p:spPr>
          <a:xfrm>
            <a:off x="4536764" y="2991930"/>
            <a:ext cx="382464" cy="38246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BB35DE31-10D0-5642-BBF8-CDCD572B9BF9}"/>
              </a:ext>
            </a:extLst>
          </p:cNvPr>
          <p:cNvSpPr/>
          <p:nvPr/>
        </p:nvSpPr>
        <p:spPr>
          <a:xfrm>
            <a:off x="10650349" y="2283913"/>
            <a:ext cx="382464" cy="38246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E3A4B2B-F1C3-4843-96DD-715DA0653918}"/>
              </a:ext>
            </a:extLst>
          </p:cNvPr>
          <p:cNvSpPr txBox="1"/>
          <p:nvPr/>
        </p:nvSpPr>
        <p:spPr>
          <a:xfrm>
            <a:off x="2131690" y="5289098"/>
            <a:ext cx="1518938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Upgrade</a:t>
            </a:r>
          </a:p>
          <a:p>
            <a:pPr algn="ctr"/>
            <a:r>
              <a:rPr lang="en-US" dirty="0">
                <a:latin typeface="Avenir Book" panose="02000503020000020003" pitchFamily="2" charset="0"/>
              </a:rPr>
              <a:t>standby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D35FA83-3320-4A4A-8E33-86195A31905F}"/>
              </a:ext>
            </a:extLst>
          </p:cNvPr>
          <p:cNvSpPr txBox="1"/>
          <p:nvPr/>
        </p:nvSpPr>
        <p:spPr>
          <a:xfrm>
            <a:off x="4211513" y="5289098"/>
            <a:ext cx="3464172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Switch-over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0BB15EF-CE95-5447-BD44-19BB35D40EEA}"/>
              </a:ext>
            </a:extLst>
          </p:cNvPr>
          <p:cNvSpPr txBox="1"/>
          <p:nvPr/>
        </p:nvSpPr>
        <p:spPr>
          <a:xfrm>
            <a:off x="8236570" y="5289098"/>
            <a:ext cx="1518938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Upgrade</a:t>
            </a:r>
          </a:p>
          <a:p>
            <a:pPr algn="ctr"/>
            <a:r>
              <a:rPr lang="en-US" dirty="0">
                <a:latin typeface="Avenir Book" panose="02000503020000020003" pitchFamily="2" charset="0"/>
              </a:rPr>
              <a:t>new standby</a:t>
            </a:r>
          </a:p>
        </p:txBody>
      </p:sp>
    </p:spTree>
    <p:extLst>
      <p:ext uri="{BB962C8B-B14F-4D97-AF65-F5344CB8AC3E}">
        <p14:creationId xmlns:p14="http://schemas.microsoft.com/office/powerpoint/2010/main" val="6767829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roup 62">
            <a:extLst>
              <a:ext uri="{FF2B5EF4-FFF2-40B4-BE49-F238E27FC236}">
                <a16:creationId xmlns:a16="http://schemas.microsoft.com/office/drawing/2014/main" id="{334993BA-6D94-544E-A527-334D6A8A0F14}"/>
              </a:ext>
            </a:extLst>
          </p:cNvPr>
          <p:cNvGrpSpPr/>
          <p:nvPr/>
        </p:nvGrpSpPr>
        <p:grpSpPr>
          <a:xfrm>
            <a:off x="556896" y="3353651"/>
            <a:ext cx="10320468" cy="1241482"/>
            <a:chOff x="556898" y="1285005"/>
            <a:chExt cx="10320468" cy="1241482"/>
          </a:xfrm>
        </p:grpSpPr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A9A520A4-A123-1D43-B972-8274CCD3B6CF}"/>
                </a:ext>
              </a:extLst>
            </p:cNvPr>
            <p:cNvGrpSpPr/>
            <p:nvPr/>
          </p:nvGrpSpPr>
          <p:grpSpPr>
            <a:xfrm>
              <a:off x="4123459" y="1285005"/>
              <a:ext cx="3187345" cy="1241482"/>
              <a:chOff x="285617" y="2020465"/>
              <a:chExt cx="2158645" cy="2109162"/>
            </a:xfrm>
          </p:grpSpPr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2C5C0B08-E5F8-CF46-AE51-5C8598422998}"/>
                  </a:ext>
                </a:extLst>
              </p:cNvPr>
              <p:cNvSpPr/>
              <p:nvPr/>
            </p:nvSpPr>
            <p:spPr>
              <a:xfrm>
                <a:off x="285617" y="3456195"/>
                <a:ext cx="2158645" cy="673432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  <a:latin typeface="Avenir Book" panose="02000503020000020003" pitchFamily="2" charset="0"/>
                  </a:rPr>
                  <a:t>Forwarding engine </a:t>
                </a:r>
                <a:r>
                  <a:rPr lang="en-US" sz="1200" b="1" dirty="0">
                    <a:solidFill>
                      <a:srgbClr val="FF0000"/>
                    </a:solidFill>
                    <a:latin typeface="Avenir Book" panose="02000503020000020003" pitchFamily="2" charset="0"/>
                  </a:rPr>
                  <a:t>STALE TABLES</a:t>
                </a:r>
                <a:endParaRPr lang="en-US" sz="1050" b="1" dirty="0">
                  <a:solidFill>
                    <a:srgbClr val="FF0000"/>
                  </a:solidFill>
                  <a:latin typeface="Avenir Book" panose="02000503020000020003" pitchFamily="2" charset="0"/>
                </a:endParaRPr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165D4745-DC66-5449-99CC-044AAD5373A6}"/>
                  </a:ext>
                </a:extLst>
              </p:cNvPr>
              <p:cNvSpPr/>
              <p:nvPr/>
            </p:nvSpPr>
            <p:spPr>
              <a:xfrm>
                <a:off x="285617" y="2020465"/>
                <a:ext cx="2158645" cy="67343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  <a:latin typeface="Avenir Book" panose="02000503020000020003" pitchFamily="2" charset="0"/>
                  </a:rPr>
                  <a:t>Active routing engine: version 1</a:t>
                </a:r>
              </a:p>
            </p:txBody>
          </p:sp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30EDA2A7-31B8-7F48-9626-9705B839324C}"/>
                  </a:ext>
                </a:extLst>
              </p:cNvPr>
              <p:cNvSpPr/>
              <p:nvPr/>
            </p:nvSpPr>
            <p:spPr>
              <a:xfrm>
                <a:off x="285617" y="2738330"/>
                <a:ext cx="2158645" cy="673432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  <a:latin typeface="Avenir Book" panose="02000503020000020003" pitchFamily="2" charset="0"/>
                  </a:rPr>
                  <a:t>Standby routing engine: version 2</a:t>
                </a:r>
              </a:p>
            </p:txBody>
          </p:sp>
        </p:grpSp>
        <p:pic>
          <p:nvPicPr>
            <p:cNvPr id="65" name="Picture 18" descr="Mplain">
              <a:extLst>
                <a:ext uri="{FF2B5EF4-FFF2-40B4-BE49-F238E27FC236}">
                  <a16:creationId xmlns:a16="http://schemas.microsoft.com/office/drawing/2014/main" id="{C3354359-7EB3-D742-840F-0772DA88A9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lum contras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6898" y="1493322"/>
              <a:ext cx="864209" cy="823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6" name="Picture 18" descr="Mplain">
              <a:extLst>
                <a:ext uri="{FF2B5EF4-FFF2-40B4-BE49-F238E27FC236}">
                  <a16:creationId xmlns:a16="http://schemas.microsoft.com/office/drawing/2014/main" id="{7A2F4078-34D5-9E4D-A5E0-E211261654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lum contras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13157" y="1495858"/>
              <a:ext cx="864209" cy="823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B254932A-9856-5044-86CB-9345F209ACF7}"/>
                </a:ext>
              </a:extLst>
            </p:cNvPr>
            <p:cNvCxnSpPr>
              <a:cxnSpLocks/>
            </p:cNvCxnSpPr>
            <p:nvPr/>
          </p:nvCxnSpPr>
          <p:spPr>
            <a:xfrm>
              <a:off x="1421107" y="2198078"/>
              <a:ext cx="8592050" cy="0"/>
            </a:xfrm>
            <a:prstGeom prst="straightConnector1">
              <a:avLst/>
            </a:prstGeom>
            <a:ln w="34925" cap="rnd">
              <a:solidFill>
                <a:schemeClr val="accent2">
                  <a:lumMod val="75000"/>
                </a:schemeClr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Elbow Connector 67">
              <a:extLst>
                <a:ext uri="{FF2B5EF4-FFF2-40B4-BE49-F238E27FC236}">
                  <a16:creationId xmlns:a16="http://schemas.microsoft.com/office/drawing/2014/main" id="{669FC025-F4AC-764D-A244-F03BB82EF73A}"/>
                </a:ext>
              </a:extLst>
            </p:cNvPr>
            <p:cNvCxnSpPr>
              <a:cxnSpLocks/>
              <a:stCxn id="65" idx="3"/>
              <a:endCxn id="76" idx="1"/>
            </p:cNvCxnSpPr>
            <p:nvPr/>
          </p:nvCxnSpPr>
          <p:spPr>
            <a:xfrm>
              <a:off x="1421107" y="1905012"/>
              <a:ext cx="2702352" cy="734"/>
            </a:xfrm>
            <a:prstGeom prst="bentConnector3">
              <a:avLst>
                <a:gd name="adj1" fmla="val 50000"/>
              </a:avLst>
            </a:prstGeom>
            <a:ln w="34925" cap="rnd"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Elbow Connector 68">
              <a:extLst>
                <a:ext uri="{FF2B5EF4-FFF2-40B4-BE49-F238E27FC236}">
                  <a16:creationId xmlns:a16="http://schemas.microsoft.com/office/drawing/2014/main" id="{1A1C634F-C56E-B040-9346-5C0AEC913304}"/>
                </a:ext>
              </a:extLst>
            </p:cNvPr>
            <p:cNvCxnSpPr>
              <a:cxnSpLocks/>
              <a:stCxn id="66" idx="1"/>
              <a:endCxn id="76" idx="3"/>
            </p:cNvCxnSpPr>
            <p:nvPr/>
          </p:nvCxnSpPr>
          <p:spPr>
            <a:xfrm rot="10800000">
              <a:off x="7310805" y="1905746"/>
              <a:ext cx="2702353" cy="1802"/>
            </a:xfrm>
            <a:prstGeom prst="bentConnector3">
              <a:avLst>
                <a:gd name="adj1" fmla="val 50000"/>
              </a:avLst>
            </a:prstGeom>
            <a:ln w="34925" cap="rnd"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D288C455-12E5-5F43-BF60-BE8D1F82A98D}"/>
                </a:ext>
              </a:extLst>
            </p:cNvPr>
            <p:cNvSpPr/>
            <p:nvPr/>
          </p:nvSpPr>
          <p:spPr>
            <a:xfrm>
              <a:off x="1881554" y="1576359"/>
              <a:ext cx="2241904" cy="25878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Control-plane session</a:t>
              </a:r>
            </a:p>
            <a:p>
              <a:pPr algn="ctr"/>
              <a:r>
                <a:rPr lang="en-US" sz="1200" b="1" dirty="0">
                  <a:solidFill>
                    <a:srgbClr val="FF0000"/>
                  </a:solidFill>
                  <a:latin typeface="Avenir Book" panose="02000503020000020003" pitchFamily="2" charset="0"/>
                </a:rPr>
                <a:t>RESYNCHRONIZE</a:t>
              </a: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3F39DB80-03B8-9A46-BAC4-96B67812D4AE}"/>
                </a:ext>
              </a:extLst>
            </p:cNvPr>
            <p:cNvSpPr/>
            <p:nvPr/>
          </p:nvSpPr>
          <p:spPr>
            <a:xfrm>
              <a:off x="7310803" y="1571530"/>
              <a:ext cx="2241904" cy="25878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Control-plane session</a:t>
              </a:r>
              <a:br>
                <a:rPr lang="en-US" sz="1050" dirty="0">
                  <a:solidFill>
                    <a:schemeClr val="tx1"/>
                  </a:solidFill>
                  <a:latin typeface="Avenir Book" panose="02000503020000020003" pitchFamily="2" charset="0"/>
                </a:rPr>
              </a:br>
              <a:r>
                <a:rPr lang="en-US" sz="1200" b="1" dirty="0">
                  <a:solidFill>
                    <a:srgbClr val="FF0000"/>
                  </a:solidFill>
                  <a:latin typeface="Avenir Book" panose="02000503020000020003" pitchFamily="2" charset="0"/>
                </a:rPr>
                <a:t>RESYNCHRONIZE</a:t>
              </a:r>
              <a:endParaRPr lang="en-US" sz="1050" b="1" dirty="0">
                <a:solidFill>
                  <a:srgbClr val="FF0000"/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2B1743E9-3E69-8741-AFBB-CC35C6ACA0B5}"/>
                </a:ext>
              </a:extLst>
            </p:cNvPr>
            <p:cNvSpPr/>
            <p:nvPr/>
          </p:nvSpPr>
          <p:spPr>
            <a:xfrm>
              <a:off x="1881554" y="2203930"/>
              <a:ext cx="2241904" cy="25878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Data-plane traffic</a:t>
              </a: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91ED6167-D56E-4246-8B14-D8DA84C23B0E}"/>
                </a:ext>
              </a:extLst>
            </p:cNvPr>
            <p:cNvSpPr/>
            <p:nvPr/>
          </p:nvSpPr>
          <p:spPr>
            <a:xfrm>
              <a:off x="7310803" y="2206509"/>
              <a:ext cx="2241904" cy="25878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Data-plane traffic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073" y="243699"/>
            <a:ext cx="11333746" cy="739155"/>
          </a:xfrm>
        </p:spPr>
        <p:txBody>
          <a:bodyPr>
            <a:normAutofit fontScale="90000"/>
          </a:bodyPr>
          <a:lstStyle/>
          <a:p>
            <a:r>
              <a:rPr lang="en-US" dirty="0"/>
              <a:t>Non-Stop Forwarding (NSF)</a:t>
            </a:r>
            <a:br>
              <a:rPr lang="en-US" dirty="0"/>
            </a:br>
            <a:r>
              <a:rPr lang="en-US" sz="2200" dirty="0">
                <a:solidFill>
                  <a:schemeClr val="bg1">
                    <a:lumMod val="50000"/>
                  </a:schemeClr>
                </a:solidFill>
              </a:rPr>
              <a:t>Also known as Graceful Restart (GR)</a:t>
            </a:r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B2B441C8-748D-A846-A00D-5CE5CB8F4966}"/>
              </a:ext>
            </a:extLst>
          </p:cNvPr>
          <p:cNvSpPr/>
          <p:nvPr/>
        </p:nvSpPr>
        <p:spPr>
          <a:xfrm rot="5400000">
            <a:off x="5484132" y="2722154"/>
            <a:ext cx="465992" cy="545123"/>
          </a:xfrm>
          <a:prstGeom prst="rightArrow">
            <a:avLst>
              <a:gd name="adj1" fmla="val 66129"/>
              <a:gd name="adj2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D2F8136-FA63-9143-B4EE-B1F22F056C84}"/>
              </a:ext>
            </a:extLst>
          </p:cNvPr>
          <p:cNvGrpSpPr/>
          <p:nvPr/>
        </p:nvGrpSpPr>
        <p:grpSpPr>
          <a:xfrm>
            <a:off x="556898" y="1381717"/>
            <a:ext cx="10320468" cy="1241482"/>
            <a:chOff x="556898" y="1285005"/>
            <a:chExt cx="10320468" cy="1241482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A48B5DF-754A-A64F-9DD1-AF369DBF462B}"/>
                </a:ext>
              </a:extLst>
            </p:cNvPr>
            <p:cNvGrpSpPr/>
            <p:nvPr/>
          </p:nvGrpSpPr>
          <p:grpSpPr>
            <a:xfrm>
              <a:off x="4123459" y="1285005"/>
              <a:ext cx="3187345" cy="1241482"/>
              <a:chOff x="285617" y="2020465"/>
              <a:chExt cx="2158645" cy="2109162"/>
            </a:xfrm>
          </p:grpSpPr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6EECDFF0-AAE0-EB45-98D0-922AE2386A23}"/>
                  </a:ext>
                </a:extLst>
              </p:cNvPr>
              <p:cNvSpPr/>
              <p:nvPr/>
            </p:nvSpPr>
            <p:spPr>
              <a:xfrm>
                <a:off x="285617" y="3456195"/>
                <a:ext cx="2158645" cy="673432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  <a:latin typeface="Avenir Book" panose="02000503020000020003" pitchFamily="2" charset="0"/>
                  </a:rPr>
                  <a:t>Forwarding engine</a:t>
                </a:r>
              </a:p>
            </p:txBody>
          </p:sp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A9014063-5CC5-3A4E-9F7F-93E997D1D3A5}"/>
                  </a:ext>
                </a:extLst>
              </p:cNvPr>
              <p:cNvSpPr/>
              <p:nvPr/>
            </p:nvSpPr>
            <p:spPr>
              <a:xfrm>
                <a:off x="285617" y="2020465"/>
                <a:ext cx="2158645" cy="673432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  <a:latin typeface="Avenir Book" panose="02000503020000020003" pitchFamily="2" charset="0"/>
                  </a:rPr>
                  <a:t>Active routing engine: version 1</a:t>
                </a:r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33F19763-4ABF-AC41-9757-2C2BA2930B5E}"/>
                  </a:ext>
                </a:extLst>
              </p:cNvPr>
              <p:cNvSpPr/>
              <p:nvPr/>
            </p:nvSpPr>
            <p:spPr>
              <a:xfrm>
                <a:off x="285617" y="2738330"/>
                <a:ext cx="2158645" cy="67343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  <a:latin typeface="Avenir Book" panose="02000503020000020003" pitchFamily="2" charset="0"/>
                  </a:rPr>
                  <a:t>Standby routing engine: version 2</a:t>
                </a:r>
              </a:p>
            </p:txBody>
          </p:sp>
        </p:grpSp>
        <p:pic>
          <p:nvPicPr>
            <p:cNvPr id="7" name="Picture 18" descr="Mplain">
              <a:extLst>
                <a:ext uri="{FF2B5EF4-FFF2-40B4-BE49-F238E27FC236}">
                  <a16:creationId xmlns:a16="http://schemas.microsoft.com/office/drawing/2014/main" id="{C141F85B-FC44-D745-9FFF-005ADED488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lum contras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6898" y="1494056"/>
              <a:ext cx="864209" cy="823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Picture 18" descr="Mplain">
              <a:extLst>
                <a:ext uri="{FF2B5EF4-FFF2-40B4-BE49-F238E27FC236}">
                  <a16:creationId xmlns:a16="http://schemas.microsoft.com/office/drawing/2014/main" id="{3169F134-4B6F-AF4E-8429-90223C77CE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lum contras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13157" y="1498060"/>
              <a:ext cx="864209" cy="823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B8B2E131-A638-184C-98ED-ECD93C9E3975}"/>
                </a:ext>
              </a:extLst>
            </p:cNvPr>
            <p:cNvCxnSpPr>
              <a:cxnSpLocks/>
            </p:cNvCxnSpPr>
            <p:nvPr/>
          </p:nvCxnSpPr>
          <p:spPr>
            <a:xfrm>
              <a:off x="1421107" y="2198078"/>
              <a:ext cx="8592050" cy="0"/>
            </a:xfrm>
            <a:prstGeom prst="straightConnector1">
              <a:avLst/>
            </a:prstGeom>
            <a:ln w="34925" cap="rnd">
              <a:solidFill>
                <a:schemeClr val="accent2">
                  <a:lumMod val="75000"/>
                </a:schemeClr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Elbow Connector 14">
              <a:extLst>
                <a:ext uri="{FF2B5EF4-FFF2-40B4-BE49-F238E27FC236}">
                  <a16:creationId xmlns:a16="http://schemas.microsoft.com/office/drawing/2014/main" id="{6CD76098-D0A2-AC42-B39C-756CC95A37D1}"/>
                </a:ext>
              </a:extLst>
            </p:cNvPr>
            <p:cNvCxnSpPr>
              <a:cxnSpLocks/>
              <a:stCxn id="7" idx="3"/>
              <a:endCxn id="4" idx="1"/>
            </p:cNvCxnSpPr>
            <p:nvPr/>
          </p:nvCxnSpPr>
          <p:spPr>
            <a:xfrm flipV="1">
              <a:off x="1421107" y="1483201"/>
              <a:ext cx="2702352" cy="422545"/>
            </a:xfrm>
            <a:prstGeom prst="bentConnector3">
              <a:avLst>
                <a:gd name="adj1" fmla="val 17790"/>
              </a:avLst>
            </a:prstGeom>
            <a:ln w="34925" cap="rnd"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Elbow Connector 18">
              <a:extLst>
                <a:ext uri="{FF2B5EF4-FFF2-40B4-BE49-F238E27FC236}">
                  <a16:creationId xmlns:a16="http://schemas.microsoft.com/office/drawing/2014/main" id="{5E4D18A3-06DF-CF47-92C0-36D11D226AB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310804" y="1447125"/>
              <a:ext cx="2702352" cy="422545"/>
            </a:xfrm>
            <a:prstGeom prst="bentConnector3">
              <a:avLst>
                <a:gd name="adj1" fmla="val 17790"/>
              </a:avLst>
            </a:prstGeom>
            <a:ln w="34925" cap="rnd"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9C0E390F-998D-B045-B781-BFD1D0254284}"/>
                </a:ext>
              </a:extLst>
            </p:cNvPr>
            <p:cNvSpPr/>
            <p:nvPr/>
          </p:nvSpPr>
          <p:spPr>
            <a:xfrm>
              <a:off x="1881554" y="2219415"/>
              <a:ext cx="2241904" cy="25878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Data-plane traffic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4F2ED74-1D4B-5243-8BD3-C3FF123E8DC9}"/>
                </a:ext>
              </a:extLst>
            </p:cNvPr>
            <p:cNvSpPr/>
            <p:nvPr/>
          </p:nvSpPr>
          <p:spPr>
            <a:xfrm>
              <a:off x="7310803" y="2221994"/>
              <a:ext cx="2241904" cy="25878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Data-plane traffic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E4B98B06-D645-8E4A-9984-05B1382FA298}"/>
              </a:ext>
            </a:extLst>
          </p:cNvPr>
          <p:cNvGrpSpPr/>
          <p:nvPr/>
        </p:nvGrpSpPr>
        <p:grpSpPr>
          <a:xfrm>
            <a:off x="556896" y="5320428"/>
            <a:ext cx="10320468" cy="1241482"/>
            <a:chOff x="556898" y="1285005"/>
            <a:chExt cx="10320468" cy="1241482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A6B1B57C-24FD-9E42-A33F-6897071D8C62}"/>
                </a:ext>
              </a:extLst>
            </p:cNvPr>
            <p:cNvGrpSpPr/>
            <p:nvPr/>
          </p:nvGrpSpPr>
          <p:grpSpPr>
            <a:xfrm>
              <a:off x="4123459" y="1285005"/>
              <a:ext cx="3187345" cy="1241482"/>
              <a:chOff x="285617" y="2020465"/>
              <a:chExt cx="2158645" cy="2109162"/>
            </a:xfrm>
          </p:grpSpPr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92F50A68-B6B4-D94B-B054-41C01867A380}"/>
                  </a:ext>
                </a:extLst>
              </p:cNvPr>
              <p:cNvSpPr/>
              <p:nvPr/>
            </p:nvSpPr>
            <p:spPr>
              <a:xfrm>
                <a:off x="285617" y="3456195"/>
                <a:ext cx="2158645" cy="673432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  <a:latin typeface="Avenir Book" panose="02000503020000020003" pitchFamily="2" charset="0"/>
                  </a:rPr>
                  <a:t>Forwarding engine</a:t>
                </a:r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531EB453-7C55-5A4D-93E4-616F9B500B7F}"/>
                  </a:ext>
                </a:extLst>
              </p:cNvPr>
              <p:cNvSpPr/>
              <p:nvPr/>
            </p:nvSpPr>
            <p:spPr>
              <a:xfrm>
                <a:off x="285617" y="2020465"/>
                <a:ext cx="2158645" cy="67343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  <a:latin typeface="Avenir Book" panose="02000503020000020003" pitchFamily="2" charset="0"/>
                  </a:rPr>
                  <a:t>Active routing engine: version 1</a:t>
                </a:r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9AF5F4C7-24F3-1C45-BD47-391A2BD99576}"/>
                  </a:ext>
                </a:extLst>
              </p:cNvPr>
              <p:cNvSpPr/>
              <p:nvPr/>
            </p:nvSpPr>
            <p:spPr>
              <a:xfrm>
                <a:off x="285617" y="2738330"/>
                <a:ext cx="2158645" cy="673432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  <a:latin typeface="Avenir Book" panose="02000503020000020003" pitchFamily="2" charset="0"/>
                  </a:rPr>
                  <a:t>Standby routing engine: version 2</a:t>
                </a:r>
              </a:p>
            </p:txBody>
          </p:sp>
        </p:grpSp>
        <p:pic>
          <p:nvPicPr>
            <p:cNvPr id="44" name="Picture 18" descr="Mplain">
              <a:extLst>
                <a:ext uri="{FF2B5EF4-FFF2-40B4-BE49-F238E27FC236}">
                  <a16:creationId xmlns:a16="http://schemas.microsoft.com/office/drawing/2014/main" id="{537303DD-9264-C14F-8EB2-2F3D0BACF8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lum contras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6898" y="1493322"/>
              <a:ext cx="864209" cy="823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5" name="Picture 18" descr="Mplain">
              <a:extLst>
                <a:ext uri="{FF2B5EF4-FFF2-40B4-BE49-F238E27FC236}">
                  <a16:creationId xmlns:a16="http://schemas.microsoft.com/office/drawing/2014/main" id="{850B7D87-B876-DA44-B9D5-7339381ABB0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lum contras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13157" y="1495858"/>
              <a:ext cx="864209" cy="823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35404214-726C-3941-BADF-5032857097AB}"/>
                </a:ext>
              </a:extLst>
            </p:cNvPr>
            <p:cNvCxnSpPr>
              <a:cxnSpLocks/>
            </p:cNvCxnSpPr>
            <p:nvPr/>
          </p:nvCxnSpPr>
          <p:spPr>
            <a:xfrm>
              <a:off x="1421107" y="2198078"/>
              <a:ext cx="8592050" cy="0"/>
            </a:xfrm>
            <a:prstGeom prst="straightConnector1">
              <a:avLst/>
            </a:prstGeom>
            <a:ln w="34925" cap="rnd">
              <a:solidFill>
                <a:schemeClr val="accent2">
                  <a:lumMod val="75000"/>
                </a:schemeClr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Elbow Connector 46">
              <a:extLst>
                <a:ext uri="{FF2B5EF4-FFF2-40B4-BE49-F238E27FC236}">
                  <a16:creationId xmlns:a16="http://schemas.microsoft.com/office/drawing/2014/main" id="{AE1E8E46-7CFC-9341-9C88-3D05CDE03C5E}"/>
                </a:ext>
              </a:extLst>
            </p:cNvPr>
            <p:cNvCxnSpPr>
              <a:cxnSpLocks/>
              <a:stCxn id="44" idx="3"/>
              <a:endCxn id="55" idx="1"/>
            </p:cNvCxnSpPr>
            <p:nvPr/>
          </p:nvCxnSpPr>
          <p:spPr>
            <a:xfrm>
              <a:off x="1421107" y="1905012"/>
              <a:ext cx="2702352" cy="734"/>
            </a:xfrm>
            <a:prstGeom prst="bentConnector3">
              <a:avLst>
                <a:gd name="adj1" fmla="val 50000"/>
              </a:avLst>
            </a:prstGeom>
            <a:ln w="34925" cap="rnd"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Elbow Connector 47">
              <a:extLst>
                <a:ext uri="{FF2B5EF4-FFF2-40B4-BE49-F238E27FC236}">
                  <a16:creationId xmlns:a16="http://schemas.microsoft.com/office/drawing/2014/main" id="{D683B96B-D1C7-BC44-9CC5-D085116F4984}"/>
                </a:ext>
              </a:extLst>
            </p:cNvPr>
            <p:cNvCxnSpPr>
              <a:cxnSpLocks/>
              <a:stCxn id="45" idx="1"/>
              <a:endCxn id="55" idx="3"/>
            </p:cNvCxnSpPr>
            <p:nvPr/>
          </p:nvCxnSpPr>
          <p:spPr>
            <a:xfrm rot="10800000">
              <a:off x="7310805" y="1905746"/>
              <a:ext cx="2702353" cy="1802"/>
            </a:xfrm>
            <a:prstGeom prst="bentConnector3">
              <a:avLst>
                <a:gd name="adj1" fmla="val 50000"/>
              </a:avLst>
            </a:prstGeom>
            <a:ln w="34925" cap="rnd"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F5D32A28-CFB6-CD48-B16B-D051ABC0F7FA}"/>
                </a:ext>
              </a:extLst>
            </p:cNvPr>
            <p:cNvSpPr/>
            <p:nvPr/>
          </p:nvSpPr>
          <p:spPr>
            <a:xfrm>
              <a:off x="1881554" y="1576359"/>
              <a:ext cx="2241904" cy="25878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Control-plane session</a:t>
              </a:r>
            </a:p>
            <a:p>
              <a:pPr algn="ctr"/>
              <a:r>
                <a:rPr lang="en-US" sz="1200" b="1" dirty="0">
                  <a:solidFill>
                    <a:srgbClr val="FF0000"/>
                  </a:solidFill>
                  <a:latin typeface="Avenir Book" panose="02000503020000020003" pitchFamily="2" charset="0"/>
                </a:rPr>
                <a:t>RESTART FINISHED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ACB1E9E7-75E6-3144-B424-8565748AB15F}"/>
                </a:ext>
              </a:extLst>
            </p:cNvPr>
            <p:cNvSpPr/>
            <p:nvPr/>
          </p:nvSpPr>
          <p:spPr>
            <a:xfrm>
              <a:off x="7310803" y="1571530"/>
              <a:ext cx="2241904" cy="25878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Control-plane session</a:t>
              </a:r>
              <a:br>
                <a:rPr lang="en-US" sz="1050" dirty="0">
                  <a:solidFill>
                    <a:schemeClr val="tx1"/>
                  </a:solidFill>
                  <a:latin typeface="Avenir Book" panose="02000503020000020003" pitchFamily="2" charset="0"/>
                </a:rPr>
              </a:br>
              <a:r>
                <a:rPr lang="en-US" sz="1200" b="1" dirty="0">
                  <a:solidFill>
                    <a:srgbClr val="FF0000"/>
                  </a:solidFill>
                  <a:latin typeface="Avenir Book" panose="02000503020000020003" pitchFamily="2" charset="0"/>
                </a:rPr>
                <a:t>RESTART FINISHED</a:t>
              </a:r>
              <a:endParaRPr lang="en-US" sz="1050" b="1" dirty="0">
                <a:solidFill>
                  <a:srgbClr val="FF0000"/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0FBE9D52-1362-4A4C-8A16-C3CBAA938200}"/>
                </a:ext>
              </a:extLst>
            </p:cNvPr>
            <p:cNvSpPr/>
            <p:nvPr/>
          </p:nvSpPr>
          <p:spPr>
            <a:xfrm>
              <a:off x="1881554" y="1939289"/>
              <a:ext cx="2241904" cy="25878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Data-plane traffic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F08A16AD-97EA-1F42-BBF7-2CCF2B57B6B3}"/>
                </a:ext>
              </a:extLst>
            </p:cNvPr>
            <p:cNvSpPr/>
            <p:nvPr/>
          </p:nvSpPr>
          <p:spPr>
            <a:xfrm>
              <a:off x="7310803" y="1941868"/>
              <a:ext cx="2241904" cy="25878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Data-plane traffic</a:t>
              </a:r>
            </a:p>
          </p:txBody>
        </p:sp>
      </p:grpSp>
      <p:sp>
        <p:nvSpPr>
          <p:cNvPr id="56" name="Right Arrow 55">
            <a:extLst>
              <a:ext uri="{FF2B5EF4-FFF2-40B4-BE49-F238E27FC236}">
                <a16:creationId xmlns:a16="http://schemas.microsoft.com/office/drawing/2014/main" id="{60025FBB-278E-3043-B52E-7FC0F180EC2A}"/>
              </a:ext>
            </a:extLst>
          </p:cNvPr>
          <p:cNvSpPr/>
          <p:nvPr/>
        </p:nvSpPr>
        <p:spPr>
          <a:xfrm rot="5400000">
            <a:off x="5484131" y="4685477"/>
            <a:ext cx="465992" cy="545123"/>
          </a:xfrm>
          <a:prstGeom prst="rightArrow">
            <a:avLst>
              <a:gd name="adj1" fmla="val 66129"/>
              <a:gd name="adj2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0113CE22-B522-AD46-BA97-37EB07E332E2}"/>
              </a:ext>
            </a:extLst>
          </p:cNvPr>
          <p:cNvSpPr/>
          <p:nvPr/>
        </p:nvSpPr>
        <p:spPr>
          <a:xfrm>
            <a:off x="1881552" y="1239024"/>
            <a:ext cx="2241904" cy="2587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Avenir Book" panose="02000503020000020003" pitchFamily="2" charset="0"/>
              </a:rPr>
              <a:t>Control-plane session</a:t>
            </a:r>
          </a:p>
          <a:p>
            <a:pPr algn="ctr"/>
            <a:r>
              <a:rPr lang="en-US" sz="1200" b="1" dirty="0">
                <a:solidFill>
                  <a:srgbClr val="FF0000"/>
                </a:solidFill>
                <a:latin typeface="Avenir Book" panose="02000503020000020003" pitchFamily="2" charset="0"/>
              </a:rPr>
              <a:t>PREPARE FOR RESTART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152101DF-F77D-9D48-BBBD-19402D438082}"/>
              </a:ext>
            </a:extLst>
          </p:cNvPr>
          <p:cNvSpPr/>
          <p:nvPr/>
        </p:nvSpPr>
        <p:spPr>
          <a:xfrm>
            <a:off x="7310801" y="1207819"/>
            <a:ext cx="2241904" cy="2587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Avenir Book" panose="02000503020000020003" pitchFamily="2" charset="0"/>
              </a:rPr>
              <a:t>Control-plane session</a:t>
            </a:r>
            <a:br>
              <a:rPr lang="en-US" sz="1050" dirty="0">
                <a:solidFill>
                  <a:schemeClr val="tx1"/>
                </a:solidFill>
                <a:latin typeface="Avenir Book" panose="02000503020000020003" pitchFamily="2" charset="0"/>
              </a:rPr>
            </a:br>
            <a:r>
              <a:rPr lang="en-US" sz="1200" b="1" dirty="0">
                <a:solidFill>
                  <a:srgbClr val="FF0000"/>
                </a:solidFill>
                <a:latin typeface="Avenir Book" panose="02000503020000020003" pitchFamily="2" charset="0"/>
              </a:rPr>
              <a:t>PREPARE FOR RESTART</a:t>
            </a:r>
            <a:endParaRPr lang="en-US" sz="1050" b="1" dirty="0">
              <a:solidFill>
                <a:srgbClr val="FF0000"/>
              </a:solidFill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09289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Pizza-box devices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A6E79F3-761C-D64F-9D31-E278C72CD8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8690" y="2683558"/>
            <a:ext cx="7454413" cy="149088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BEA0DFA-2517-C849-BD76-101680FF87F2}"/>
              </a:ext>
            </a:extLst>
          </p:cNvPr>
          <p:cNvSpPr txBox="1"/>
          <p:nvPr/>
        </p:nvSpPr>
        <p:spPr>
          <a:xfrm>
            <a:off x="219808" y="5013948"/>
            <a:ext cx="11588261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2000" dirty="0">
                <a:latin typeface="Avenir Book" panose="02000503020000020003" pitchFamily="2" charset="0"/>
              </a:rPr>
              <a:t>Does not have redundant routing hardware routing engines. </a:t>
            </a:r>
          </a:p>
          <a:p>
            <a:pPr algn="ctr"/>
            <a:r>
              <a:rPr lang="en-US" sz="1600" dirty="0">
                <a:latin typeface="Avenir Book" panose="02000503020000020003" pitchFamily="2" charset="0"/>
              </a:rPr>
              <a:t>(Sometimes in redundant software routing engines using virtual machines or containers.)</a:t>
            </a:r>
          </a:p>
        </p:txBody>
      </p:sp>
    </p:spTree>
    <p:extLst>
      <p:ext uri="{BB962C8B-B14F-4D97-AF65-F5344CB8AC3E}">
        <p14:creationId xmlns:p14="http://schemas.microsoft.com/office/powerpoint/2010/main" val="22740591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Non-Stop Routing (NSR)</a:t>
            </a:r>
          </a:p>
        </p:txBody>
      </p:sp>
    </p:spTree>
    <p:extLst>
      <p:ext uri="{BB962C8B-B14F-4D97-AF65-F5344CB8AC3E}">
        <p14:creationId xmlns:p14="http://schemas.microsoft.com/office/powerpoint/2010/main" val="7664951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073" y="190944"/>
            <a:ext cx="11333746" cy="739155"/>
          </a:xfrm>
        </p:spPr>
        <p:txBody>
          <a:bodyPr>
            <a:normAutofit/>
          </a:bodyPr>
          <a:lstStyle/>
          <a:p>
            <a:r>
              <a:rPr lang="en-US" dirty="0"/>
              <a:t>Scale-out instead of scale-up</a:t>
            </a:r>
            <a:endParaRPr lang="en-US" sz="27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A0CA801-B570-C245-85C7-3A0F39FDBF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4290" y="2738216"/>
            <a:ext cx="2014903" cy="4029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4EC0CA-6845-0B4F-9C64-3756C1CC0A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1034" y="2738216"/>
            <a:ext cx="2014903" cy="4029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C9DA179-F9A3-9B43-A331-277455EE84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7778" y="2738216"/>
            <a:ext cx="2014903" cy="4029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61EDC37-BE6A-0248-A641-5753897649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4521" y="2738216"/>
            <a:ext cx="2014903" cy="4029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939D29E-13FB-4847-9D5B-BE1BA1DC92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4290" y="4027587"/>
            <a:ext cx="2014903" cy="40298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6349D48-7982-6848-9B9D-A3899D5BFB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1034" y="4027587"/>
            <a:ext cx="2014903" cy="40298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0FFB58C-B47D-E748-9044-1DC82C4C3D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7778" y="4027587"/>
            <a:ext cx="2014903" cy="40298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5AA2BF9-7798-E94A-8DC0-DDE13E6E9F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4521" y="4027587"/>
            <a:ext cx="2014903" cy="402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4315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Relatively small impact of losing one device</a:t>
            </a:r>
            <a:endParaRPr lang="en-US" sz="27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A0CA801-B570-C245-85C7-3A0F39FDBF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4290" y="2738216"/>
            <a:ext cx="2014903" cy="4029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4EC0CA-6845-0B4F-9C64-3756C1CC0A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1034" y="2738216"/>
            <a:ext cx="2014903" cy="4029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C9DA179-F9A3-9B43-A331-277455EE84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7778" y="2738216"/>
            <a:ext cx="2014903" cy="4029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61EDC37-BE6A-0248-A641-5753897649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4521" y="2738216"/>
            <a:ext cx="2014903" cy="4029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939D29E-13FB-4847-9D5B-BE1BA1DC92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4290" y="4027587"/>
            <a:ext cx="2014903" cy="40298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6349D48-7982-6848-9B9D-A3899D5BFB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1034" y="4027587"/>
            <a:ext cx="2014903" cy="40298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0FFB58C-B47D-E748-9044-1DC82C4C3D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7778" y="4027587"/>
            <a:ext cx="2014903" cy="40298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5AA2BF9-7798-E94A-8DC0-DDE13E6E9F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4521" y="4027587"/>
            <a:ext cx="2014903" cy="40298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B8A661F-9BC5-E644-AB13-0B24E62B803D}"/>
              </a:ext>
            </a:extLst>
          </p:cNvPr>
          <p:cNvSpPr txBox="1"/>
          <p:nvPr/>
        </p:nvSpPr>
        <p:spPr>
          <a:xfrm>
            <a:off x="281815" y="5620617"/>
            <a:ext cx="11588261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2000" dirty="0">
                <a:latin typeface="Avenir Book" panose="02000503020000020003" pitchFamily="2" charset="0"/>
              </a:rPr>
              <a:t>For planned upgrades, announce in advance (e.g. overload flag) to shift traffic away, if possible.</a:t>
            </a:r>
            <a:endParaRPr lang="en-US" sz="1600" dirty="0"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457635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00336-767B-5848-B9DE-5E53766D77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8694" y="1671106"/>
            <a:ext cx="11374611" cy="1757894"/>
          </a:xfrm>
        </p:spPr>
        <p:txBody>
          <a:bodyPr>
            <a:normAutofit/>
          </a:bodyPr>
          <a:lstStyle/>
          <a:p>
            <a:r>
              <a:rPr lang="en-US" sz="5400" dirty="0"/>
              <a:t>Soft state does not scale.</a:t>
            </a:r>
            <a:br>
              <a:rPr lang="en-US" sz="5400" dirty="0"/>
            </a:br>
            <a:br>
              <a:rPr lang="en-US" sz="2000" dirty="0"/>
            </a:b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Periodic protocols do not scale. Use hard state instead.</a:t>
            </a:r>
          </a:p>
        </p:txBody>
      </p:sp>
    </p:spTree>
    <p:extLst>
      <p:ext uri="{BB962C8B-B14F-4D97-AF65-F5344CB8AC3E}">
        <p14:creationId xmlns:p14="http://schemas.microsoft.com/office/powerpoint/2010/main" val="29310707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2F230D6-6CD2-F048-B784-BB9DABCFE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Version numbers to pick newest message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6AD736-1C29-8F41-9AF2-E8A54E69D1D7}"/>
              </a:ext>
            </a:extLst>
          </p:cNvPr>
          <p:cNvSpPr txBox="1"/>
          <p:nvPr/>
        </p:nvSpPr>
        <p:spPr>
          <a:xfrm>
            <a:off x="718783" y="2187741"/>
            <a:ext cx="2767682" cy="98195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3200" dirty="0">
                <a:latin typeface="Avenir Book" panose="02000503020000020003" pitchFamily="2" charset="0"/>
              </a:rPr>
              <a:t>Message</a:t>
            </a:r>
          </a:p>
          <a:p>
            <a:pPr algn="ctr"/>
            <a:r>
              <a:rPr lang="en-US" sz="2000" dirty="0">
                <a:latin typeface="Avenir Book" panose="02000503020000020003" pitchFamily="2" charset="0"/>
              </a:rPr>
              <a:t>Version number 8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8F0C31-038C-AE4E-9F68-69A4A7569D46}"/>
              </a:ext>
            </a:extLst>
          </p:cNvPr>
          <p:cNvSpPr txBox="1"/>
          <p:nvPr/>
        </p:nvSpPr>
        <p:spPr>
          <a:xfrm>
            <a:off x="4569727" y="2187741"/>
            <a:ext cx="2767682" cy="98195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3200" dirty="0">
                <a:latin typeface="Avenir Book" panose="02000503020000020003" pitchFamily="2" charset="0"/>
              </a:rPr>
              <a:t>Message</a:t>
            </a:r>
          </a:p>
          <a:p>
            <a:pPr algn="ctr"/>
            <a:r>
              <a:rPr lang="en-US" sz="2000" dirty="0">
                <a:latin typeface="Avenir Book" panose="02000503020000020003" pitchFamily="2" charset="0"/>
              </a:rPr>
              <a:t>Version number 40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3ED038-DBCD-AC49-AB1C-498069830FEA}"/>
              </a:ext>
            </a:extLst>
          </p:cNvPr>
          <p:cNvSpPr txBox="1"/>
          <p:nvPr/>
        </p:nvSpPr>
        <p:spPr>
          <a:xfrm>
            <a:off x="8420670" y="2187741"/>
            <a:ext cx="2767682" cy="98195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3200" dirty="0">
                <a:latin typeface="Avenir Book" panose="02000503020000020003" pitchFamily="2" charset="0"/>
              </a:rPr>
              <a:t>Message</a:t>
            </a:r>
          </a:p>
          <a:p>
            <a:pPr algn="ctr"/>
            <a:r>
              <a:rPr lang="en-US" sz="2000" dirty="0">
                <a:latin typeface="Avenir Book" panose="02000503020000020003" pitchFamily="2" charset="0"/>
              </a:rPr>
              <a:t>Version number 44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4252D1-6DE6-7E49-BA6A-A86849CAD443}"/>
              </a:ext>
            </a:extLst>
          </p:cNvPr>
          <p:cNvSpPr txBox="1"/>
          <p:nvPr/>
        </p:nvSpPr>
        <p:spPr>
          <a:xfrm>
            <a:off x="3608869" y="2187741"/>
            <a:ext cx="838453" cy="981952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4800" dirty="0">
                <a:latin typeface="Avenir Book" panose="02000503020000020003" pitchFamily="2" charset="0"/>
              </a:rPr>
              <a:t>&lt;</a:t>
            </a:r>
            <a:endParaRPr lang="en-US" sz="3600" dirty="0">
              <a:latin typeface="Avenir Book" panose="02000503020000020003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3B5C7F-B266-C84C-82AB-775532F81C07}"/>
              </a:ext>
            </a:extLst>
          </p:cNvPr>
          <p:cNvSpPr txBox="1"/>
          <p:nvPr/>
        </p:nvSpPr>
        <p:spPr>
          <a:xfrm>
            <a:off x="7459813" y="2187741"/>
            <a:ext cx="838453" cy="981952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4800" dirty="0">
                <a:latin typeface="Avenir Book" panose="02000503020000020003" pitchFamily="2" charset="0"/>
              </a:rPr>
              <a:t>&lt;</a:t>
            </a:r>
            <a:endParaRPr lang="en-US" sz="3600" dirty="0">
              <a:latin typeface="Avenir Book" panose="02000503020000020003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7C1046-B503-BE4C-BBC2-C453B1AC05DD}"/>
              </a:ext>
            </a:extLst>
          </p:cNvPr>
          <p:cNvSpPr txBox="1"/>
          <p:nvPr/>
        </p:nvSpPr>
        <p:spPr>
          <a:xfrm>
            <a:off x="219808" y="5954725"/>
            <a:ext cx="11588261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Note: this mechanism is still used today, for example in OSPF and ISIS link state flooding</a:t>
            </a:r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8FD3E4D1-8E94-C54F-951A-FB680774011D}"/>
              </a:ext>
            </a:extLst>
          </p:cNvPr>
          <p:cNvSpPr/>
          <p:nvPr/>
        </p:nvSpPr>
        <p:spPr>
          <a:xfrm rot="16200000">
            <a:off x="1869626" y="3445486"/>
            <a:ext cx="465992" cy="545123"/>
          </a:xfrm>
          <a:prstGeom prst="rightArrow">
            <a:avLst>
              <a:gd name="adj1" fmla="val 66129"/>
              <a:gd name="adj2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A2701A06-9ECD-3444-BA4F-F45FD1826CB9}"/>
              </a:ext>
            </a:extLst>
          </p:cNvPr>
          <p:cNvSpPr/>
          <p:nvPr/>
        </p:nvSpPr>
        <p:spPr>
          <a:xfrm rot="16200000">
            <a:off x="9571514" y="3445487"/>
            <a:ext cx="465992" cy="545123"/>
          </a:xfrm>
          <a:prstGeom prst="rightArrow">
            <a:avLst>
              <a:gd name="adj1" fmla="val 66129"/>
              <a:gd name="adj2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55E4371-13B0-2F48-8E35-4D970BE5D348}"/>
              </a:ext>
            </a:extLst>
          </p:cNvPr>
          <p:cNvSpPr txBox="1"/>
          <p:nvPr/>
        </p:nvSpPr>
        <p:spPr>
          <a:xfrm>
            <a:off x="219808" y="4266402"/>
            <a:ext cx="3389061" cy="981952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3200" dirty="0">
                <a:latin typeface="Avenir Book" panose="02000503020000020003" pitchFamily="2" charset="0"/>
              </a:rPr>
              <a:t>Oldest version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C1C04F4-9B2B-0845-808F-1632C3BB199D}"/>
              </a:ext>
            </a:extLst>
          </p:cNvPr>
          <p:cNvSpPr txBox="1"/>
          <p:nvPr/>
        </p:nvSpPr>
        <p:spPr>
          <a:xfrm>
            <a:off x="8109979" y="4256283"/>
            <a:ext cx="3389061" cy="981952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3200" dirty="0">
                <a:latin typeface="Avenir Book" panose="02000503020000020003" pitchFamily="2" charset="0"/>
              </a:rPr>
              <a:t>Newest version</a:t>
            </a:r>
          </a:p>
        </p:txBody>
      </p:sp>
    </p:spTree>
    <p:extLst>
      <p:ext uri="{BB962C8B-B14F-4D97-AF65-F5344CB8AC3E}">
        <p14:creationId xmlns:p14="http://schemas.microsoft.com/office/powerpoint/2010/main" val="386448980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Soft state vs hard state</a:t>
            </a:r>
            <a:endParaRPr lang="en-US" sz="27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496291B7-6FF2-8B40-B0A3-F44C129AA79C}"/>
              </a:ext>
            </a:extLst>
          </p:cNvPr>
          <p:cNvSpPr txBox="1">
            <a:spLocks/>
          </p:cNvSpPr>
          <p:nvPr/>
        </p:nvSpPr>
        <p:spPr>
          <a:xfrm>
            <a:off x="409072" y="1887109"/>
            <a:ext cx="5473567" cy="47727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6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2880" tIns="182880" rIns="182880" bIns="18288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u="sng" dirty="0"/>
              <a:t>Soft state protocol</a:t>
            </a:r>
          </a:p>
          <a:p>
            <a:r>
              <a:rPr lang="en-US" sz="2000" dirty="0"/>
              <a:t>A.k.a. Periodic protocol</a:t>
            </a:r>
          </a:p>
          <a:p>
            <a:r>
              <a:rPr lang="en-US" sz="2000" dirty="0"/>
              <a:t>Sender initially sends data.</a:t>
            </a:r>
          </a:p>
          <a:p>
            <a:r>
              <a:rPr lang="en-US" sz="2000" dirty="0"/>
              <a:t>Receiver puts data in its database.</a:t>
            </a:r>
          </a:p>
          <a:p>
            <a:r>
              <a:rPr lang="en-US" sz="2000" dirty="0"/>
              <a:t>Sender periodically resends data.</a:t>
            </a:r>
          </a:p>
          <a:p>
            <a:r>
              <a:rPr lang="en-US" sz="2000" dirty="0"/>
              <a:t>If receiver doesn’t receive data anymore, it removes data from its database after time-out.</a:t>
            </a:r>
          </a:p>
          <a:p>
            <a:r>
              <a:rPr lang="en-US" sz="2000" dirty="0"/>
              <a:t>Heavy load due to periodic transmission.</a:t>
            </a:r>
          </a:p>
          <a:p>
            <a:r>
              <a:rPr lang="en-US" sz="2000" dirty="0"/>
              <a:t>Fallacy: simpler cleanup when sender crashes.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68278D17-D358-9C40-8AD2-43F4BCF075BB}"/>
              </a:ext>
            </a:extLst>
          </p:cNvPr>
          <p:cNvSpPr txBox="1">
            <a:spLocks/>
          </p:cNvSpPr>
          <p:nvPr/>
        </p:nvSpPr>
        <p:spPr>
          <a:xfrm>
            <a:off x="131667" y="1250500"/>
            <a:ext cx="11888056" cy="83473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b="1" dirty="0"/>
              <a:t>Sender</a:t>
            </a:r>
            <a:r>
              <a:rPr lang="en-US" sz="3200" dirty="0"/>
              <a:t> wants to advertise some </a:t>
            </a:r>
            <a:r>
              <a:rPr lang="en-US" sz="3200" b="1" dirty="0"/>
              <a:t>data</a:t>
            </a:r>
            <a:r>
              <a:rPr lang="en-US" sz="3200" dirty="0"/>
              <a:t> (e.g. a route) to </a:t>
            </a:r>
            <a:r>
              <a:rPr lang="en-US" sz="3200" b="1" dirty="0"/>
              <a:t>receiver</a:t>
            </a:r>
            <a:r>
              <a:rPr lang="en-US" sz="3200" dirty="0"/>
              <a:t>.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7019C019-1834-9B41-96C6-795383005FC0}"/>
              </a:ext>
            </a:extLst>
          </p:cNvPr>
          <p:cNvSpPr txBox="1">
            <a:spLocks/>
          </p:cNvSpPr>
          <p:nvPr/>
        </p:nvSpPr>
        <p:spPr>
          <a:xfrm>
            <a:off x="6173676" y="1887108"/>
            <a:ext cx="5473567" cy="47727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6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2880" tIns="182880" rIns="182880" bIns="18288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u="sng" dirty="0"/>
              <a:t>Hard state state protocol</a:t>
            </a:r>
          </a:p>
          <a:p>
            <a:r>
              <a:rPr lang="en-US" sz="2000" dirty="0"/>
              <a:t>Runs protocol over reliable transport connection.</a:t>
            </a:r>
          </a:p>
          <a:p>
            <a:r>
              <a:rPr lang="en-US" sz="2000" dirty="0"/>
              <a:t>Sender initially sends data.</a:t>
            </a:r>
          </a:p>
          <a:p>
            <a:r>
              <a:rPr lang="en-US" sz="2000" dirty="0"/>
              <a:t>Receiver puts data in its database.</a:t>
            </a:r>
          </a:p>
          <a:p>
            <a:r>
              <a:rPr lang="en-US" sz="2000" dirty="0"/>
              <a:t>No periodic re-transmissions of data.</a:t>
            </a:r>
          </a:p>
          <a:p>
            <a:r>
              <a:rPr lang="en-US" sz="2000" dirty="0"/>
              <a:t>Receiver keep data in database until (a) sender explicitly withdraws data or (b) transport connection is disconnected.</a:t>
            </a:r>
          </a:p>
          <a:p>
            <a:r>
              <a:rPr lang="en-US" sz="2000" dirty="0"/>
              <a:t>No traffic if no changes in the database.</a:t>
            </a:r>
          </a:p>
          <a:p>
            <a:r>
              <a:rPr lang="en-US" sz="2000" dirty="0"/>
              <a:t>Needs reliable transport connection and keep-alive mechanism.</a:t>
            </a:r>
          </a:p>
          <a:p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73915309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00336-767B-5848-B9DE-5E53766D77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8694" y="1671106"/>
            <a:ext cx="11374611" cy="1757894"/>
          </a:xfrm>
        </p:spPr>
        <p:txBody>
          <a:bodyPr>
            <a:normAutofit/>
          </a:bodyPr>
          <a:lstStyle/>
          <a:p>
            <a:r>
              <a:rPr lang="en-US" sz="5400" dirty="0"/>
              <a:t>Use existing reliability mechanisms.</a:t>
            </a:r>
            <a:br>
              <a:rPr lang="en-US" sz="5400" dirty="0"/>
            </a:br>
            <a:br>
              <a:rPr lang="en-US" sz="2000" dirty="0"/>
            </a:b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Don’t invent your own reliability mechanism. Run over a transport when possible.</a:t>
            </a:r>
          </a:p>
        </p:txBody>
      </p:sp>
    </p:spTree>
    <p:extLst>
      <p:ext uri="{BB962C8B-B14F-4D97-AF65-F5344CB8AC3E}">
        <p14:creationId xmlns:p14="http://schemas.microsoft.com/office/powerpoint/2010/main" val="52566659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00336-767B-5848-B9DE-5E53766D77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8694" y="1671106"/>
            <a:ext cx="11374611" cy="1757894"/>
          </a:xfrm>
        </p:spPr>
        <p:txBody>
          <a:bodyPr>
            <a:normAutofit fontScale="90000"/>
          </a:bodyPr>
          <a:lstStyle/>
          <a:p>
            <a:r>
              <a:rPr lang="en-US" sz="5400" dirty="0"/>
              <a:t>You need flow and congestion control.</a:t>
            </a:r>
            <a:br>
              <a:rPr lang="en-US" sz="5400" dirty="0"/>
            </a:br>
            <a:br>
              <a:rPr lang="en-US" sz="2000" dirty="0"/>
            </a:b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Not just in application protocols, but also in routing and signaling protocols.</a:t>
            </a:r>
          </a:p>
        </p:txBody>
      </p:sp>
    </p:spTree>
    <p:extLst>
      <p:ext uri="{BB962C8B-B14F-4D97-AF65-F5344CB8AC3E}">
        <p14:creationId xmlns:p14="http://schemas.microsoft.com/office/powerpoint/2010/main" val="309415724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00336-767B-5848-B9DE-5E53766D77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8694" y="1671106"/>
            <a:ext cx="11374611" cy="1757894"/>
          </a:xfrm>
        </p:spPr>
        <p:txBody>
          <a:bodyPr>
            <a:normAutofit/>
          </a:bodyPr>
          <a:lstStyle/>
          <a:p>
            <a:r>
              <a:rPr lang="en-US" sz="5400" dirty="0"/>
              <a:t>Protocol correctness is hard.</a:t>
            </a:r>
            <a:br>
              <a:rPr lang="en-US" sz="5400" dirty="0"/>
            </a:br>
            <a:br>
              <a:rPr lang="en-US" sz="2000" dirty="0"/>
            </a:b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Much harder than you think.</a:t>
            </a:r>
          </a:p>
        </p:txBody>
      </p:sp>
    </p:spTree>
    <p:extLst>
      <p:ext uri="{BB962C8B-B14F-4D97-AF65-F5344CB8AC3E}">
        <p14:creationId xmlns:p14="http://schemas.microsoft.com/office/powerpoint/2010/main" val="194020622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1980: The entire Internet had to be rebooted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BAC67B-B01D-F342-A6AB-41B51A5E80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241125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       Packet replication loops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DDD8F26-6F8C-A148-B23E-AC8F181683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181" y="222880"/>
            <a:ext cx="831846" cy="73915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37ADC7AF-93E4-F449-890F-0BE2BB0552BE}"/>
              </a:ext>
            </a:extLst>
          </p:cNvPr>
          <p:cNvSpPr txBox="1">
            <a:spLocks/>
          </p:cNvSpPr>
          <p:nvPr/>
        </p:nvSpPr>
        <p:spPr>
          <a:xfrm>
            <a:off x="242447" y="1671105"/>
            <a:ext cx="11707106" cy="48552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/>
              <a:t>Packet replication</a:t>
            </a:r>
            <a:br>
              <a:rPr lang="en-US" sz="4800" dirty="0"/>
            </a:b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Making multiple copies of a packet when you forward it (e.g. multicast)</a:t>
            </a:r>
            <a:br>
              <a:rPr lang="en-US" sz="4800" dirty="0"/>
            </a:br>
            <a:r>
              <a:rPr lang="en-US" sz="4000" dirty="0"/>
              <a:t>+</a:t>
            </a:r>
          </a:p>
          <a:p>
            <a:pPr algn="ctr"/>
            <a:r>
              <a:rPr lang="en-US" sz="4000" dirty="0"/>
              <a:t>Forwarding loop</a:t>
            </a:r>
          </a:p>
          <a:p>
            <a:pPr algn="ctr"/>
            <a:r>
              <a:rPr lang="en-US" sz="4000" dirty="0"/>
              <a:t>=</a:t>
            </a:r>
          </a:p>
          <a:p>
            <a:pPr algn="ctr"/>
            <a:r>
              <a:rPr lang="en-US" sz="4000" dirty="0"/>
              <a:t>Network meltdown</a:t>
            </a:r>
          </a:p>
          <a:p>
            <a:pPr algn="ctr"/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Due to explosion of traffic</a:t>
            </a:r>
          </a:p>
          <a:p>
            <a:pPr algn="ctr"/>
            <a:br>
              <a:rPr lang="en-US" sz="2000" dirty="0"/>
            </a:br>
            <a:endParaRPr lang="en-US" sz="24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277145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       Packet replication loops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DDD8F26-6F8C-A148-B23E-AC8F181683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181" y="222880"/>
            <a:ext cx="831846" cy="73915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37ADC7AF-93E4-F449-890F-0BE2BB0552BE}"/>
              </a:ext>
            </a:extLst>
          </p:cNvPr>
          <p:cNvSpPr txBox="1">
            <a:spLocks/>
          </p:cNvSpPr>
          <p:nvPr/>
        </p:nvSpPr>
        <p:spPr>
          <a:xfrm>
            <a:off x="242447" y="1671105"/>
            <a:ext cx="11707106" cy="48552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/>
              <a:t>Packet replication</a:t>
            </a:r>
            <a:br>
              <a:rPr lang="en-US" sz="4800" dirty="0"/>
            </a:b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Making multiple copies of a packet when you forward it (e.g. multicast)</a:t>
            </a:r>
            <a:br>
              <a:rPr lang="en-US" sz="4800" dirty="0"/>
            </a:br>
            <a:r>
              <a:rPr lang="en-US" sz="4000" dirty="0"/>
              <a:t>+</a:t>
            </a:r>
          </a:p>
          <a:p>
            <a:pPr algn="ctr"/>
            <a:r>
              <a:rPr lang="en-US" sz="4000" dirty="0"/>
              <a:t>Forwarding loop</a:t>
            </a:r>
          </a:p>
          <a:p>
            <a:pPr algn="ctr"/>
            <a:r>
              <a:rPr lang="en-US" sz="4000" dirty="0"/>
              <a:t>+</a:t>
            </a:r>
          </a:p>
          <a:p>
            <a:pPr algn="ctr"/>
            <a:r>
              <a:rPr lang="en-US" sz="4000" dirty="0"/>
              <a:t>Absence of TTL mechanism</a:t>
            </a:r>
          </a:p>
          <a:p>
            <a:pPr algn="ctr"/>
            <a:r>
              <a:rPr lang="en-US" sz="2600" dirty="0">
                <a:solidFill>
                  <a:schemeClr val="bg1">
                    <a:lumMod val="50000"/>
                  </a:schemeClr>
                </a:solidFill>
              </a:rPr>
              <a:t>Packets can loop forever without TTL expiring</a:t>
            </a:r>
          </a:p>
          <a:p>
            <a:pPr algn="ctr"/>
            <a:r>
              <a:rPr lang="en-US" sz="4000" dirty="0"/>
              <a:t>=</a:t>
            </a:r>
          </a:p>
          <a:p>
            <a:pPr algn="ctr"/>
            <a:r>
              <a:rPr lang="en-US" sz="4000" dirty="0"/>
              <a:t>Disastrous nearly unfixable network meltdown</a:t>
            </a:r>
          </a:p>
          <a:p>
            <a:pPr algn="ctr"/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Due to explosion of traffic which doesn’t go away, even after you shut up the source</a:t>
            </a:r>
          </a:p>
          <a:p>
            <a:pPr algn="ctr"/>
            <a:br>
              <a:rPr lang="en-US" sz="2000" dirty="0"/>
            </a:br>
            <a:endParaRPr lang="en-US" sz="24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081402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Example: Ethernet address learning + SPT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7ADC7AF-93E4-F449-890F-0BE2BB0552BE}"/>
              </a:ext>
            </a:extLst>
          </p:cNvPr>
          <p:cNvSpPr txBox="1">
            <a:spLocks/>
          </p:cNvSpPr>
          <p:nvPr/>
        </p:nvSpPr>
        <p:spPr>
          <a:xfrm>
            <a:off x="242447" y="1671105"/>
            <a:ext cx="11707106" cy="48552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/>
              <a:t>Packet replication</a:t>
            </a:r>
            <a:br>
              <a:rPr lang="en-US" sz="4800" dirty="0"/>
            </a:b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Making multiple copies of a packet when you forward it (e.g. multicast)</a:t>
            </a:r>
            <a:br>
              <a:rPr lang="en-US" sz="4800" dirty="0"/>
            </a:br>
            <a:r>
              <a:rPr lang="en-US" sz="4000" dirty="0"/>
              <a:t>+</a:t>
            </a:r>
          </a:p>
          <a:p>
            <a:pPr algn="ctr"/>
            <a:r>
              <a:rPr lang="en-US" sz="4000" dirty="0"/>
              <a:t>Forwarding loop</a:t>
            </a:r>
          </a:p>
          <a:p>
            <a:pPr algn="ctr"/>
            <a:r>
              <a:rPr lang="en-US" sz="4000" dirty="0"/>
              <a:t>=</a:t>
            </a:r>
          </a:p>
          <a:p>
            <a:pPr algn="ctr"/>
            <a:r>
              <a:rPr lang="en-US" sz="4000" dirty="0"/>
              <a:t>Network meltdown</a:t>
            </a:r>
          </a:p>
          <a:p>
            <a:pPr algn="ctr"/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Due to explosion of traffic</a:t>
            </a:r>
          </a:p>
          <a:p>
            <a:pPr algn="ctr"/>
            <a:br>
              <a:rPr lang="en-US" sz="2000" dirty="0"/>
            </a:br>
            <a:endParaRPr lang="en-US" sz="24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973532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       Triggered state machine loops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DDD8F26-6F8C-A148-B23E-AC8F181683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181" y="222880"/>
            <a:ext cx="831846" cy="739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83753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00336-767B-5848-B9DE-5E53766D77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8694" y="1671106"/>
            <a:ext cx="11374611" cy="1757894"/>
          </a:xfrm>
        </p:spPr>
        <p:txBody>
          <a:bodyPr>
            <a:normAutofit/>
          </a:bodyPr>
          <a:lstStyle/>
          <a:p>
            <a:r>
              <a:rPr lang="en-US" sz="5400" dirty="0"/>
              <a:t>Implementation correctness is hard.</a:t>
            </a:r>
            <a:br>
              <a:rPr lang="en-US" sz="5400" dirty="0"/>
            </a:br>
            <a:br>
              <a:rPr lang="en-US" sz="2000" dirty="0"/>
            </a:b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Much harder than you think.</a:t>
            </a:r>
          </a:p>
        </p:txBody>
      </p:sp>
    </p:spTree>
    <p:extLst>
      <p:ext uri="{BB962C8B-B14F-4D97-AF65-F5344CB8AC3E}">
        <p14:creationId xmlns:p14="http://schemas.microsoft.com/office/powerpoint/2010/main" val="28988814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2F230D6-6CD2-F048-B784-BB9DABCFE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Modulo 64 comparison creates ”loop”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7C1046-B503-BE4C-BBC2-C453B1AC05DD}"/>
              </a:ext>
            </a:extLst>
          </p:cNvPr>
          <p:cNvSpPr txBox="1"/>
          <p:nvPr/>
        </p:nvSpPr>
        <p:spPr>
          <a:xfrm>
            <a:off x="219808" y="5982021"/>
            <a:ext cx="11588261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Version field was unsigned 6 bit integer, so math is modulo 64</a:t>
            </a:r>
          </a:p>
          <a:p>
            <a:pPr algn="ctr"/>
            <a:r>
              <a:rPr lang="en-US" dirty="0">
                <a:latin typeface="Avenir Book" panose="02000503020000020003" pitchFamily="2" charset="0"/>
              </a:rPr>
              <a:t>Competing message versions kept replacing each other forever, eating up all CPU</a:t>
            </a:r>
          </a:p>
          <a:p>
            <a:pPr algn="ctr"/>
            <a:r>
              <a:rPr lang="en-US" dirty="0">
                <a:latin typeface="Avenir Book" panose="02000503020000020003" pitchFamily="2" charset="0"/>
              </a:rPr>
              <a:t>The versions were introduced to a double bit error, which was not detected because check-sums were disabled.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272C575A-1202-3C4D-9EA0-4437EF23082E}"/>
              </a:ext>
            </a:extLst>
          </p:cNvPr>
          <p:cNvSpPr/>
          <p:nvPr/>
        </p:nvSpPr>
        <p:spPr>
          <a:xfrm>
            <a:off x="4731608" y="2313975"/>
            <a:ext cx="1859270" cy="182991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0A6BB14-38ED-F840-B240-3204FFD6414E}"/>
              </a:ext>
            </a:extLst>
          </p:cNvPr>
          <p:cNvSpPr txBox="1"/>
          <p:nvPr/>
        </p:nvSpPr>
        <p:spPr>
          <a:xfrm>
            <a:off x="4309537" y="1195979"/>
            <a:ext cx="2773652" cy="98195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3200" dirty="0">
                <a:latin typeface="Avenir Book" panose="02000503020000020003" pitchFamily="2" charset="0"/>
              </a:rPr>
              <a:t>Message</a:t>
            </a:r>
          </a:p>
          <a:p>
            <a:pPr algn="ctr"/>
            <a:r>
              <a:rPr lang="en-US" sz="2000" dirty="0">
                <a:latin typeface="Avenir Book" panose="02000503020000020003" pitchFamily="2" charset="0"/>
              </a:rPr>
              <a:t>Version number 8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7D61963-D2D9-6D4E-B49B-A41F8BF2FFFA}"/>
              </a:ext>
            </a:extLst>
          </p:cNvPr>
          <p:cNvSpPr txBox="1"/>
          <p:nvPr/>
        </p:nvSpPr>
        <p:spPr>
          <a:xfrm>
            <a:off x="6403705" y="4002233"/>
            <a:ext cx="2773652" cy="98195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3200" dirty="0">
                <a:latin typeface="Avenir Book" panose="02000503020000020003" pitchFamily="2" charset="0"/>
              </a:rPr>
              <a:t>Message</a:t>
            </a:r>
          </a:p>
          <a:p>
            <a:pPr algn="ctr"/>
            <a:r>
              <a:rPr lang="en-US" sz="2000" dirty="0">
                <a:latin typeface="Avenir Book" panose="02000503020000020003" pitchFamily="2" charset="0"/>
              </a:rPr>
              <a:t>Version number 40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C1923FD-0004-6B4B-B3B9-75D46D68303A}"/>
              </a:ext>
            </a:extLst>
          </p:cNvPr>
          <p:cNvSpPr txBox="1"/>
          <p:nvPr/>
        </p:nvSpPr>
        <p:spPr>
          <a:xfrm>
            <a:off x="2145130" y="4002233"/>
            <a:ext cx="2773652" cy="98195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3200" dirty="0">
                <a:latin typeface="Avenir Book" panose="02000503020000020003" pitchFamily="2" charset="0"/>
              </a:rPr>
              <a:t>Message</a:t>
            </a:r>
          </a:p>
          <a:p>
            <a:pPr algn="ctr"/>
            <a:r>
              <a:rPr lang="en-US" sz="2000" dirty="0">
                <a:latin typeface="Avenir Book" panose="02000503020000020003" pitchFamily="2" charset="0"/>
              </a:rPr>
              <a:t>Version number 44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F4C6549-55A5-DF44-92C0-0FC020E66DD8}"/>
              </a:ext>
            </a:extLst>
          </p:cNvPr>
          <p:cNvSpPr txBox="1"/>
          <p:nvPr/>
        </p:nvSpPr>
        <p:spPr>
          <a:xfrm>
            <a:off x="6403705" y="2599106"/>
            <a:ext cx="2350212" cy="981952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2800" dirty="0">
                <a:latin typeface="Avenir Book" panose="02000503020000020003" pitchFamily="2" charset="0"/>
              </a:rPr>
              <a:t>8 &lt; 40</a:t>
            </a:r>
          </a:p>
          <a:p>
            <a:pPr algn="ctr"/>
            <a:r>
              <a:rPr lang="en-US" dirty="0">
                <a:latin typeface="Avenir Book" panose="02000503020000020003" pitchFamily="2" charset="0"/>
              </a:rPr>
              <a:t>(modulo 64)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BACE227-68CB-8446-ADC4-B64A5356C489}"/>
              </a:ext>
            </a:extLst>
          </p:cNvPr>
          <p:cNvSpPr txBox="1"/>
          <p:nvPr/>
        </p:nvSpPr>
        <p:spPr>
          <a:xfrm>
            <a:off x="4496080" y="4632062"/>
            <a:ext cx="2350212" cy="981952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2800" dirty="0">
                <a:latin typeface="Avenir Book" panose="02000503020000020003" pitchFamily="2" charset="0"/>
              </a:rPr>
              <a:t>40 &lt; 44</a:t>
            </a:r>
          </a:p>
          <a:p>
            <a:pPr algn="ctr"/>
            <a:r>
              <a:rPr lang="en-US" dirty="0">
                <a:latin typeface="Avenir Book" panose="02000503020000020003" pitchFamily="2" charset="0"/>
              </a:rPr>
              <a:t>(modulo 64)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8CF985D-6F9D-494E-834E-6D33F7AC3326}"/>
              </a:ext>
            </a:extLst>
          </p:cNvPr>
          <p:cNvSpPr txBox="1"/>
          <p:nvPr/>
        </p:nvSpPr>
        <p:spPr>
          <a:xfrm>
            <a:off x="2568569" y="2562749"/>
            <a:ext cx="2350212" cy="981952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2800" dirty="0">
                <a:latin typeface="Avenir Book" panose="02000503020000020003" pitchFamily="2" charset="0"/>
              </a:rPr>
              <a:t>44 &lt; 8</a:t>
            </a:r>
          </a:p>
          <a:p>
            <a:pPr algn="ctr"/>
            <a:r>
              <a:rPr lang="en-US" dirty="0">
                <a:latin typeface="Avenir Book" panose="02000503020000020003" pitchFamily="2" charset="0"/>
              </a:rPr>
              <a:t>(modulo 64)</a:t>
            </a:r>
          </a:p>
        </p:txBody>
      </p:sp>
    </p:spTree>
    <p:extLst>
      <p:ext uri="{BB962C8B-B14F-4D97-AF65-F5344CB8AC3E}">
        <p14:creationId xmlns:p14="http://schemas.microsoft.com/office/powerpoint/2010/main" val="323245610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Don’t hand-code your parsers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BAC67B-B01D-F342-A6AB-41B51A5E80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Type Length Value (TLV) encoding (we saw this before!)</a:t>
            </a:r>
          </a:p>
          <a:p>
            <a:r>
              <a:rPr lang="en-US" dirty="0"/>
              <a:t>Formal modeling language for on-the-wire protocol</a:t>
            </a:r>
          </a:p>
          <a:p>
            <a:pPr lvl="1"/>
            <a:r>
              <a:rPr lang="en-US" dirty="0"/>
              <a:t>Abstract Syntax Number 1 (ASN.1)</a:t>
            </a:r>
          </a:p>
          <a:p>
            <a:pPr lvl="1"/>
            <a:r>
              <a:rPr lang="en-US" dirty="0"/>
              <a:t>YANG</a:t>
            </a:r>
          </a:p>
          <a:p>
            <a:pPr lvl="1"/>
            <a:r>
              <a:rPr lang="en-US" dirty="0"/>
              <a:t>Google Protocol Buffers (BGP), Thrift, etc.</a:t>
            </a:r>
          </a:p>
          <a:p>
            <a:r>
              <a:rPr lang="en-US" dirty="0"/>
              <a:t>@@@ Example of real-life bug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536309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00336-767B-5848-B9DE-5E53766D77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Thank you.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834697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42F69-C297-2549-A01E-1BC88ACFF7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5A1E55-7F63-5D4F-8F76-AFD6F133103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sz="1600" dirty="0"/>
              <a:t>Some lessons from history (“Those who do not know history are doomed to repeat it”)</a:t>
            </a:r>
            <a:br>
              <a:rPr lang="en-US" sz="1600" dirty="0"/>
            </a:br>
            <a:r>
              <a:rPr lang="en-US" sz="1600" dirty="0">
                <a:hlinkClick r:id="rId2"/>
              </a:rPr>
              <a:t>https://datatracker.ietf.org/meeting/102/materials/slides-102-rtgarea-those-who-do-not-learn-history-are-doomed-to-repeat-it-00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5094887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00336-767B-5848-B9DE-5E53766D77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1151" y="1102057"/>
            <a:ext cx="11374611" cy="4653886"/>
          </a:xfrm>
        </p:spPr>
        <p:txBody>
          <a:bodyPr>
            <a:normAutofit/>
          </a:bodyPr>
          <a:lstStyle/>
          <a:p>
            <a:r>
              <a:rPr lang="en-US" sz="2700" dirty="0">
                <a:solidFill>
                  <a:schemeClr val="bg1">
                    <a:lumMod val="65000"/>
                  </a:schemeClr>
                </a:solidFill>
              </a:rPr>
              <a:t>Surely, we have learned our lesson?</a:t>
            </a:r>
            <a:br>
              <a:rPr lang="en-US" sz="27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sz="2700" dirty="0">
                <a:solidFill>
                  <a:schemeClr val="bg1">
                    <a:lumMod val="65000"/>
                  </a:schemeClr>
                </a:solidFill>
              </a:rPr>
              <a:t>Surely, we don’t make this mistake anymore?</a:t>
            </a:r>
            <a:br>
              <a:rPr lang="en-US" sz="2700" dirty="0">
                <a:solidFill>
                  <a:schemeClr val="bg1">
                    <a:lumMod val="65000"/>
                  </a:schemeClr>
                </a:solidFill>
              </a:rPr>
            </a:br>
            <a:br>
              <a:rPr lang="en-US" sz="27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sz="5400" dirty="0"/>
              <a:t>A similar problem exists in the BGP specification and is observed in the Internet </a:t>
            </a:r>
            <a:r>
              <a:rPr lang="en-US" sz="5400" i="1" dirty="0"/>
              <a:t>to this day</a:t>
            </a:r>
            <a:r>
              <a:rPr lang="en-US" sz="5400" dirty="0"/>
              <a:t>.</a:t>
            </a:r>
            <a:br>
              <a:rPr lang="en-US" sz="5400" dirty="0"/>
            </a:br>
            <a:br>
              <a:rPr lang="en-US" sz="2400" dirty="0"/>
            </a:br>
            <a:r>
              <a:rPr lang="en-US" sz="2800" dirty="0">
                <a:solidFill>
                  <a:schemeClr val="bg1">
                    <a:lumMod val="65000"/>
                  </a:schemeClr>
                </a:solidFill>
              </a:rPr>
              <a:t>See: BGP persistent route oscillations (RFC3345)</a:t>
            </a:r>
            <a:endParaRPr lang="en-US" sz="27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57032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00336-767B-5848-B9DE-5E53766D77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8694" y="1671106"/>
            <a:ext cx="11374611" cy="1757894"/>
          </a:xfrm>
        </p:spPr>
        <p:txBody>
          <a:bodyPr>
            <a:normAutofit/>
          </a:bodyPr>
          <a:lstStyle/>
          <a:p>
            <a:r>
              <a:rPr lang="en-US" sz="5400" dirty="0"/>
              <a:t>Implementation correctness is hard.</a:t>
            </a:r>
            <a:endParaRPr lang="en-US" sz="24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74996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00336-767B-5848-B9DE-5E53766D77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8694" y="1166138"/>
            <a:ext cx="11374611" cy="4170136"/>
          </a:xfrm>
        </p:spPr>
        <p:txBody>
          <a:bodyPr>
            <a:normAutofit fontScale="90000"/>
          </a:bodyPr>
          <a:lstStyle/>
          <a:p>
            <a:r>
              <a:rPr lang="en-US" sz="2700" dirty="0">
                <a:solidFill>
                  <a:schemeClr val="bg1">
                    <a:lumMod val="65000"/>
                  </a:schemeClr>
                </a:solidFill>
              </a:rPr>
              <a:t>A true story</a:t>
            </a:r>
            <a:br>
              <a:rPr lang="en-US" sz="2700" dirty="0">
                <a:solidFill>
                  <a:schemeClr val="bg1">
                    <a:lumMod val="65000"/>
                  </a:schemeClr>
                </a:solidFill>
              </a:rPr>
            </a:br>
            <a:br>
              <a:rPr lang="en-US" sz="2700" dirty="0"/>
            </a:br>
            <a:r>
              <a:rPr lang="en-US" sz="5400" dirty="0"/>
              <a:t>A bug in a widely used BGP implementation allowed an attacker to advertise a BGP route that caused many BGP routers </a:t>
            </a:r>
            <a:r>
              <a:rPr lang="en-US" sz="5400" i="1" dirty="0"/>
              <a:t>on the other side of the world </a:t>
            </a:r>
            <a:r>
              <a:rPr lang="en-US" sz="5400" dirty="0"/>
              <a:t>to crash.</a:t>
            </a:r>
            <a:br>
              <a:rPr lang="en-US" sz="5400" dirty="0"/>
            </a:br>
            <a:br>
              <a:rPr lang="en-US" sz="2700" dirty="0"/>
            </a:br>
            <a:r>
              <a:rPr lang="en-US" sz="2700" dirty="0">
                <a:solidFill>
                  <a:schemeClr val="bg1">
                    <a:lumMod val="65000"/>
                  </a:schemeClr>
                </a:solidFill>
              </a:rPr>
              <a:t>Sending a specially constructed 4-octet AS-path caused certain routers to crash</a:t>
            </a:r>
            <a:br>
              <a:rPr lang="en-US" sz="27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sz="2700" dirty="0">
                <a:solidFill>
                  <a:schemeClr val="bg1">
                    <a:lumMod val="65000"/>
                  </a:schemeClr>
                </a:solidFill>
              </a:rPr>
              <a:t>CVE-2014-3818 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https://securitytracker.com/id/1031009</a:t>
            </a:r>
            <a:endParaRPr lang="en-US" sz="27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24932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00336-767B-5848-B9DE-5E53766D77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8694" y="1671106"/>
            <a:ext cx="11374611" cy="1757894"/>
          </a:xfrm>
        </p:spPr>
        <p:txBody>
          <a:bodyPr>
            <a:normAutofit/>
          </a:bodyPr>
          <a:lstStyle/>
          <a:p>
            <a:r>
              <a:rPr lang="en-US" sz="5400" dirty="0"/>
              <a:t>Protocol security is hard.</a:t>
            </a:r>
            <a:endParaRPr lang="en-US" sz="24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6877038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12759</TotalTime>
  <Words>2298</Words>
  <Application>Microsoft Macintosh PowerPoint</Application>
  <PresentationFormat>Widescreen</PresentationFormat>
  <Paragraphs>323</Paragraphs>
  <Slides>52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52</vt:i4>
      </vt:variant>
    </vt:vector>
  </HeadingPairs>
  <TitlesOfParts>
    <vt:vector size="57" baseType="lpstr">
      <vt:lpstr>Arial</vt:lpstr>
      <vt:lpstr>Avenir Book</vt:lpstr>
      <vt:lpstr>Calibri</vt:lpstr>
      <vt:lpstr>Custom Design</vt:lpstr>
      <vt:lpstr>1_Custom Design</vt:lpstr>
      <vt:lpstr>Protocol Design Considerations</vt:lpstr>
      <vt:lpstr>Protocol correctness is hard.</vt:lpstr>
      <vt:lpstr>A true story  On 27 October 1980, all routers in the entire Internet had to be rebooted simultaneously to recover from a protocol design weakness.  Luckily, the Internet (which was called the ARPAnet at the time) was very small and not as widely used at the time.</vt:lpstr>
      <vt:lpstr>Version numbers to pick newest message</vt:lpstr>
      <vt:lpstr>Modulo 64 comparison creates ”loop”</vt:lpstr>
      <vt:lpstr>Surely, we have learned our lesson? Surely, we don’t make this mistake anymore?  A similar problem exists in the BGP specification and is observed in the Internet to this day.  See: BGP persistent route oscillations (RFC3345)</vt:lpstr>
      <vt:lpstr>Implementation correctness is hard.</vt:lpstr>
      <vt:lpstr>A true story  A bug in a widely used BGP implementation allowed an attacker to advertise a BGP route that caused many BGP routers on the other side of the world to crash.  Sending a specially constructed 4-octet AS-path caused certain routers to crash CVE-2014-3818 https://securitytracker.com/id/1031009</vt:lpstr>
      <vt:lpstr>Protocol security is hard.</vt:lpstr>
      <vt:lpstr>A true story  Lack of a specific type of security in BGP (origin validation) helped hackers to rob a bitcoin bank.  </vt:lpstr>
      <vt:lpstr>Flow control Congestion control Error control (reliability)  Don’t mix them up: not in your mind and not in your protocol.</vt:lpstr>
      <vt:lpstr>Flow control</vt:lpstr>
      <vt:lpstr>Flow control approaches</vt:lpstr>
      <vt:lpstr>Flow control in quantum network</vt:lpstr>
      <vt:lpstr>Wavy line</vt:lpstr>
      <vt:lpstr>Congestion control</vt:lpstr>
      <vt:lpstr>Active Queue Management (AQM)</vt:lpstr>
      <vt:lpstr>Hierarchical queue scheduler</vt:lpstr>
      <vt:lpstr>Congestion control approaches</vt:lpstr>
      <vt:lpstr>Flow control</vt:lpstr>
      <vt:lpstr>Mixing up flow, congestion and error control</vt:lpstr>
      <vt:lpstr>Multi-version, multi-vendor, multi-feature.  The Internet is an uncontrolled mixture of devices from different vendors running different versions of code which support different combinations of features.</vt:lpstr>
      <vt:lpstr>Interop between protocol versions</vt:lpstr>
      <vt:lpstr>Lessons learned from major version bumps</vt:lpstr>
      <vt:lpstr>Interop between feature sets</vt:lpstr>
      <vt:lpstr>Capability announcement (“negotiation”)</vt:lpstr>
      <vt:lpstr>Example: BGPv4 capabilities</vt:lpstr>
      <vt:lpstr>Type Length Value (TLV) Encoding</vt:lpstr>
      <vt:lpstr>How to handle unrecognized TLVs?</vt:lpstr>
      <vt:lpstr>Example: Label Distribution Protocol (LDP)</vt:lpstr>
      <vt:lpstr>Crashes and planned upgrades.  There is no such thing as a maintenance window on the Internet.</vt:lpstr>
      <vt:lpstr>Chassis devices</vt:lpstr>
      <vt:lpstr>In-Service Software Upgrade (ISSU)</vt:lpstr>
      <vt:lpstr>Non-Stop Forwarding (NSF) Also known as Graceful Restart (GR)</vt:lpstr>
      <vt:lpstr>Pizza-box devices</vt:lpstr>
      <vt:lpstr>Non-Stop Routing (NSR)</vt:lpstr>
      <vt:lpstr>Scale-out instead of scale-up</vt:lpstr>
      <vt:lpstr>Relatively small impact of losing one device</vt:lpstr>
      <vt:lpstr>Soft state does not scale.  Periodic protocols do not scale. Use hard state instead.</vt:lpstr>
      <vt:lpstr>Soft state vs hard state</vt:lpstr>
      <vt:lpstr>Use existing reliability mechanisms.  Don’t invent your own reliability mechanism. Run over a transport when possible.</vt:lpstr>
      <vt:lpstr>You need flow and congestion control.  Not just in application protocols, but also in routing and signaling protocols.</vt:lpstr>
      <vt:lpstr>Protocol correctness is hard.  Much harder than you think.</vt:lpstr>
      <vt:lpstr>1980: The entire Internet had to be rebooted</vt:lpstr>
      <vt:lpstr>       Packet replication loops</vt:lpstr>
      <vt:lpstr>       Packet replication loops</vt:lpstr>
      <vt:lpstr>Example: Ethernet address learning + SPT</vt:lpstr>
      <vt:lpstr>       Triggered state machine loops</vt:lpstr>
      <vt:lpstr>Implementation correctness is hard.  Much harder than you think.</vt:lpstr>
      <vt:lpstr>Don’t hand-code your parsers</vt:lpstr>
      <vt:lpstr>Thank you.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Bruno Rijsman</dc:creator>
  <cp:lastModifiedBy>Bruno Rijsman</cp:lastModifiedBy>
  <cp:revision>3876</cp:revision>
  <cp:lastPrinted>2019-11-17T12:38:21Z</cp:lastPrinted>
  <dcterms:created xsi:type="dcterms:W3CDTF">2018-10-12T16:19:54Z</dcterms:created>
  <dcterms:modified xsi:type="dcterms:W3CDTF">2019-11-17T12:55:48Z</dcterms:modified>
</cp:coreProperties>
</file>